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58" r:id="rId4"/>
    <p:sldId id="278" r:id="rId5"/>
    <p:sldId id="259" r:id="rId6"/>
    <p:sldId id="275" r:id="rId7"/>
    <p:sldId id="277" r:id="rId8"/>
    <p:sldId id="260" r:id="rId9"/>
    <p:sldId id="284" r:id="rId10"/>
    <p:sldId id="276" r:id="rId11"/>
    <p:sldId id="262" r:id="rId12"/>
    <p:sldId id="268" r:id="rId13"/>
    <p:sldId id="273" r:id="rId14"/>
    <p:sldId id="274" r:id="rId15"/>
    <p:sldId id="269" r:id="rId16"/>
    <p:sldId id="270" r:id="rId17"/>
    <p:sldId id="279" r:id="rId18"/>
    <p:sldId id="271" r:id="rId19"/>
    <p:sldId id="286" r:id="rId20"/>
    <p:sldId id="281" r:id="rId21"/>
    <p:sldId id="280" r:id="rId22"/>
    <p:sldId id="282" r:id="rId23"/>
    <p:sldId id="283" r:id="rId24"/>
    <p:sldId id="272" r:id="rId25"/>
    <p:sldId id="287" r:id="rId26"/>
    <p:sldId id="263" r:id="rId27"/>
    <p:sldId id="264" r:id="rId28"/>
    <p:sldId id="265" r:id="rId29"/>
    <p:sldId id="266" r:id="rId30"/>
    <p:sldId id="267" r:id="rId31"/>
    <p:sldId id="28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67" autoAdjust="0"/>
  </p:normalViewPr>
  <p:slideViewPr>
    <p:cSldViewPr>
      <p:cViewPr varScale="1">
        <p:scale>
          <a:sx n="63" d="100"/>
          <a:sy n="63" d="100"/>
        </p:scale>
        <p:origin x="-151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74820-168E-4477-B470-9D3B5B04664A}" type="datetimeFigureOut">
              <a:rPr lang="nl-NL" smtClean="0"/>
              <a:t>8-6-2015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3B507-F6A9-4857-ABD9-A785FC1B75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45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3B507-F6A9-4857-ABD9-A785FC1B759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2231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Jira (</a:t>
            </a:r>
            <a:r>
              <a:rPr lang="en-US" dirty="0" err="1" smtClean="0"/>
              <a:t>betalend</a:t>
            </a:r>
            <a:r>
              <a:rPr lang="en-US" dirty="0" smtClean="0"/>
              <a:t> </a:t>
            </a:r>
            <a:r>
              <a:rPr lang="en-US" dirty="0" err="1" smtClean="0"/>
              <a:t>Atlassian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Java) </a:t>
            </a:r>
            <a:r>
              <a:rPr lang="en-US" dirty="0" err="1" smtClean="0"/>
              <a:t>en</a:t>
            </a:r>
            <a:r>
              <a:rPr lang="en-US" dirty="0" smtClean="0"/>
              <a:t> TFS (Team Foundation Server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VB – van Microsoft </a:t>
            </a:r>
            <a:r>
              <a:rPr lang="en-US" baseline="0" dirty="0" smtClean="0"/>
              <a:t>gratis ) – software tools om je scrum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bv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gegevens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de burn down chart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berekend</a:t>
            </a:r>
            <a:r>
              <a:rPr lang="en-US" baseline="0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3B507-F6A9-4857-ABD9-A785FC1B759E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732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Technisch</a:t>
            </a:r>
            <a:r>
              <a:rPr lang="en-US" dirty="0" smtClean="0"/>
              <a:t> project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leider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3B507-F6A9-4857-ABD9-A785FC1B759E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423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42805" y="4639377"/>
            <a:ext cx="6553200" cy="466023"/>
          </a:xfrm>
        </p:spPr>
        <p:txBody>
          <a:bodyPr>
            <a:normAutofit/>
          </a:bodyPr>
          <a:lstStyle/>
          <a:p>
            <a:r>
              <a:rPr lang="en-US" sz="2400" b="1" cap="none" dirty="0" err="1" smtClean="0"/>
              <a:t>Een</a:t>
            </a:r>
            <a:r>
              <a:rPr lang="en-US" sz="2400" b="1" cap="none" dirty="0" smtClean="0"/>
              <a:t> </a:t>
            </a:r>
            <a:r>
              <a:rPr lang="en-US" sz="2400" b="1" cap="none" dirty="0" err="1" smtClean="0"/>
              <a:t>samenwerkingsmethode</a:t>
            </a:r>
            <a:endParaRPr lang="en-US" sz="2400" b="1" cap="none" dirty="0" smtClean="0"/>
          </a:p>
          <a:p>
            <a:endParaRPr lang="nl-NL" sz="2400" b="1" cap="non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963967"/>
          </a:xfrm>
        </p:spPr>
        <p:txBody>
          <a:bodyPr/>
          <a:lstStyle/>
          <a:p>
            <a:r>
              <a:rPr lang="en-US" dirty="0" smtClean="0"/>
              <a:t>Scrum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799"/>
            <a:ext cx="3846513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5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4</a:t>
            </a:r>
            <a:r>
              <a:rPr lang="nl-BE" b="1" dirty="0" smtClean="0"/>
              <a:t>. </a:t>
            </a:r>
            <a:r>
              <a:rPr lang="nl-BE" b="1" cap="none" dirty="0" smtClean="0"/>
              <a:t>Het vernieuwende van Scrum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M</a:t>
            </a:r>
            <a:r>
              <a:rPr lang="nl-BE" dirty="0" smtClean="0"/>
              <a:t>eerdere </a:t>
            </a:r>
            <a:r>
              <a:rPr lang="nl-BE" b="1" dirty="0" smtClean="0"/>
              <a:t>korte ontwikkelperiodes </a:t>
            </a:r>
            <a:r>
              <a:rPr lang="nl-BE" dirty="0" smtClean="0"/>
              <a:t>of cycli</a:t>
            </a:r>
          </a:p>
          <a:p>
            <a:r>
              <a:rPr lang="nl-BE" dirty="0" smtClean="0"/>
              <a:t>Op einde van elke cyclus wordt </a:t>
            </a:r>
            <a:r>
              <a:rPr lang="nl-BE" b="1" dirty="0" smtClean="0"/>
              <a:t>een werkend stuk software</a:t>
            </a:r>
            <a:r>
              <a:rPr lang="nl-BE" dirty="0" smtClean="0"/>
              <a:t> afgeleverd.</a:t>
            </a:r>
          </a:p>
          <a:p>
            <a:r>
              <a:rPr lang="nl-BE" dirty="0" smtClean="0"/>
              <a:t>Ruimte voor </a:t>
            </a:r>
            <a:r>
              <a:rPr lang="nl-BE" b="1" dirty="0" smtClean="0"/>
              <a:t>aanpassingen</a:t>
            </a:r>
            <a:r>
              <a:rPr lang="nl-BE" dirty="0" smtClean="0"/>
              <a:t> en </a:t>
            </a:r>
            <a:r>
              <a:rPr lang="nl-BE" b="1" dirty="0" smtClean="0"/>
              <a:t>wijzigingen</a:t>
            </a:r>
            <a:r>
              <a:rPr lang="nl-BE" dirty="0" smtClean="0"/>
              <a:t>.</a:t>
            </a:r>
          </a:p>
          <a:p>
            <a:r>
              <a:rPr lang="nl-BE" dirty="0" smtClean="0"/>
              <a:t>Accent op </a:t>
            </a:r>
            <a:r>
              <a:rPr lang="nl-BE" b="1" dirty="0" smtClean="0"/>
              <a:t>open communicatie </a:t>
            </a:r>
            <a:r>
              <a:rPr lang="nl-BE" dirty="0" smtClean="0"/>
              <a:t>en </a:t>
            </a:r>
            <a:r>
              <a:rPr lang="nl-BE" b="1" dirty="0" smtClean="0"/>
              <a:t>voortdurend contact</a:t>
            </a:r>
            <a:r>
              <a:rPr lang="nl-BE" dirty="0" smtClean="0"/>
              <a:t>:</a:t>
            </a:r>
          </a:p>
          <a:p>
            <a:pPr lvl="1"/>
            <a:r>
              <a:rPr lang="nl-BE" dirty="0"/>
              <a:t>b</a:t>
            </a:r>
            <a:r>
              <a:rPr lang="nl-BE" dirty="0" smtClean="0"/>
              <a:t>innen het team</a:t>
            </a:r>
          </a:p>
          <a:p>
            <a:pPr lvl="1"/>
            <a:r>
              <a:rPr lang="nl-BE" dirty="0"/>
              <a:t>m</a:t>
            </a:r>
            <a:r>
              <a:rPr lang="nl-BE" dirty="0" smtClean="0"/>
              <a:t>et klant, opdrachtgever, stakeholders</a:t>
            </a:r>
          </a:p>
          <a:p>
            <a:pPr marL="411480" lvl="1" indent="0">
              <a:buNone/>
            </a:pPr>
            <a:endParaRPr lang="nl-BE" dirty="0" smtClean="0"/>
          </a:p>
          <a:p>
            <a:pPr lvl="1"/>
            <a:endParaRPr lang="nl-BE" dirty="0" smtClean="0"/>
          </a:p>
          <a:p>
            <a:pPr marL="411480" lvl="1" indent="0">
              <a:buNone/>
            </a:pPr>
            <a:endParaRPr lang="nl-BE" dirty="0" smtClean="0"/>
          </a:p>
          <a:p>
            <a:pPr lvl="1"/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479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5</a:t>
            </a:r>
            <a:r>
              <a:rPr lang="en-US" b="1" dirty="0"/>
              <a:t>. </a:t>
            </a:r>
            <a:r>
              <a:rPr lang="en-US" b="1" cap="none" dirty="0" smtClean="0"/>
              <a:t>Scrum </a:t>
            </a:r>
            <a:r>
              <a:rPr lang="en-US" b="1" cap="none" dirty="0" err="1" smtClean="0"/>
              <a:t>concreet</a:t>
            </a:r>
            <a:r>
              <a:rPr lang="en-US" dirty="0"/>
              <a:t/>
            </a:r>
            <a:br>
              <a:rPr lang="en-US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Het </a:t>
            </a:r>
            <a:r>
              <a:rPr lang="en-US" b="1" dirty="0" smtClean="0"/>
              <a:t>scrum team </a:t>
            </a:r>
          </a:p>
          <a:p>
            <a:r>
              <a:rPr lang="en-US" dirty="0" smtClean="0"/>
              <a:t>2. De </a:t>
            </a:r>
            <a:r>
              <a:rPr lang="en-US" b="1" dirty="0" err="1"/>
              <a:t>t</a:t>
            </a:r>
            <a:r>
              <a:rPr lang="en-US" b="1" dirty="0" err="1" smtClean="0"/>
              <a:t>eamrollen</a:t>
            </a:r>
            <a:endParaRPr lang="en-US" b="1" dirty="0" smtClean="0"/>
          </a:p>
          <a:p>
            <a:r>
              <a:rPr lang="en-US" dirty="0"/>
              <a:t>3</a:t>
            </a:r>
            <a:r>
              <a:rPr lang="en-US" dirty="0" smtClean="0"/>
              <a:t>. De </a:t>
            </a:r>
            <a:r>
              <a:rPr lang="en-US" b="1" dirty="0" smtClean="0"/>
              <a:t>sprint</a:t>
            </a:r>
          </a:p>
          <a:p>
            <a:pPr marL="852488" lvl="1" indent="-163513"/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</a:rPr>
              <a:t>Duurtijd</a:t>
            </a:r>
            <a:endParaRPr lang="en-US" sz="24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852488" lvl="1" indent="-163513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De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</a:rPr>
              <a:t>pstart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852488" lvl="1" indent="-163513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De sprint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zelf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852488" lvl="1" indent="-163513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De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</a:rPr>
              <a:t>afronding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17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5.1 </a:t>
            </a:r>
            <a:r>
              <a:rPr lang="en-US" b="1" cap="none" dirty="0"/>
              <a:t>H</a:t>
            </a:r>
            <a:r>
              <a:rPr lang="en-US" b="1" cap="none" dirty="0" smtClean="0"/>
              <a:t>et scrum team</a:t>
            </a:r>
            <a:endParaRPr lang="nl-NL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7193872" cy="4407408"/>
          </a:xfrm>
        </p:spPr>
        <p:txBody>
          <a:bodyPr>
            <a:normAutofit/>
          </a:bodyPr>
          <a:lstStyle/>
          <a:p>
            <a:r>
              <a:rPr lang="nl-NL" b="1" dirty="0" smtClean="0"/>
              <a:t>Klein</a:t>
            </a:r>
            <a:r>
              <a:rPr lang="nl-NL" dirty="0" smtClean="0"/>
              <a:t>  </a:t>
            </a:r>
          </a:p>
          <a:p>
            <a:r>
              <a:rPr lang="nl-NL" b="1" dirty="0"/>
              <a:t>O</a:t>
            </a:r>
            <a:r>
              <a:rPr lang="nl-NL" b="1" dirty="0" smtClean="0"/>
              <a:t>neven</a:t>
            </a:r>
            <a:r>
              <a:rPr lang="nl-NL" dirty="0" smtClean="0"/>
              <a:t> “7 + of – 2”</a:t>
            </a:r>
          </a:p>
          <a:p>
            <a:r>
              <a:rPr lang="nl-NL" b="1" dirty="0" smtClean="0"/>
              <a:t>Multifunctioneel </a:t>
            </a:r>
          </a:p>
          <a:p>
            <a:r>
              <a:rPr lang="nl-NL" b="1" dirty="0" smtClean="0"/>
              <a:t>Zelfsturend</a:t>
            </a:r>
          </a:p>
          <a:p>
            <a:r>
              <a:rPr lang="nl-NL" dirty="0" smtClean="0"/>
              <a:t>Werken in </a:t>
            </a:r>
            <a:r>
              <a:rPr lang="nl-NL" b="1" dirty="0" smtClean="0"/>
              <a:t>één ruimte</a:t>
            </a:r>
          </a:p>
          <a:p>
            <a:r>
              <a:rPr lang="nl-NL" b="1" dirty="0" smtClean="0"/>
              <a:t>Geen hiërarchie</a:t>
            </a:r>
            <a:r>
              <a:rPr lang="nl-NL" dirty="0" smtClean="0"/>
              <a:t>: </a:t>
            </a:r>
          </a:p>
          <a:p>
            <a:pPr lvl="1"/>
            <a:r>
              <a:rPr lang="nl-NL" dirty="0" smtClean="0"/>
              <a:t>iedereen evenveel inspraak </a:t>
            </a:r>
          </a:p>
          <a:p>
            <a:pPr lvl="1"/>
            <a:r>
              <a:rPr lang="nl-NL" dirty="0" smtClean="0"/>
              <a:t>gedeelde verantwoordelijkheid</a:t>
            </a:r>
          </a:p>
          <a:p>
            <a:pPr marL="411480" lvl="1" indent="0">
              <a:buNone/>
            </a:pPr>
            <a:r>
              <a:rPr lang="nl-NL" dirty="0" smtClean="0"/>
              <a:t> </a:t>
            </a:r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1000" cy="3124199"/>
          </a:xfrm>
        </p:spPr>
        <p:txBody>
          <a:bodyPr>
            <a:norm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481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smtClean="0"/>
              <a:t>5.2 </a:t>
            </a:r>
            <a:r>
              <a:rPr lang="nl-BE" b="1" cap="none" dirty="0" smtClean="0"/>
              <a:t>De teamrollen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81600"/>
          </a:xfrm>
        </p:spPr>
        <p:txBody>
          <a:bodyPr>
            <a:normAutofit lnSpcReduction="10000"/>
          </a:bodyPr>
          <a:lstStyle/>
          <a:p>
            <a:r>
              <a:rPr lang="nl-BE" dirty="0" smtClean="0"/>
              <a:t>1. De </a:t>
            </a:r>
            <a:r>
              <a:rPr lang="nl-BE" b="1" dirty="0" smtClean="0"/>
              <a:t>ontwikkelaars </a:t>
            </a:r>
          </a:p>
          <a:p>
            <a:pPr lvl="1"/>
            <a:r>
              <a:rPr lang="nl-BE" dirty="0" smtClean="0"/>
              <a:t>coderen, </a:t>
            </a:r>
            <a:r>
              <a:rPr lang="nl-BE" dirty="0" smtClean="0"/>
              <a:t>testen, debuggen, documenteren, onderhouden, …</a:t>
            </a:r>
          </a:p>
          <a:p>
            <a:pPr lvl="1"/>
            <a:r>
              <a:rPr lang="nl-BE" dirty="0" smtClean="0"/>
              <a:t>“</a:t>
            </a:r>
            <a:r>
              <a:rPr lang="nl-BE" i="1" dirty="0" smtClean="0"/>
              <a:t>Mixed</a:t>
            </a:r>
            <a:r>
              <a:rPr lang="nl-BE" dirty="0" smtClean="0"/>
              <a:t>”:  </a:t>
            </a:r>
            <a:r>
              <a:rPr lang="nl-BE" dirty="0" err="1" smtClean="0"/>
              <a:t>juniors</a:t>
            </a:r>
            <a:r>
              <a:rPr lang="nl-BE" dirty="0" smtClean="0"/>
              <a:t>, </a:t>
            </a:r>
            <a:r>
              <a:rPr lang="nl-BE" dirty="0" err="1" smtClean="0"/>
              <a:t>mediors</a:t>
            </a:r>
            <a:r>
              <a:rPr lang="nl-BE" dirty="0"/>
              <a:t> </a:t>
            </a:r>
            <a:r>
              <a:rPr lang="nl-BE" dirty="0" smtClean="0"/>
              <a:t>en </a:t>
            </a:r>
            <a:r>
              <a:rPr lang="nl-BE" dirty="0" err="1" smtClean="0"/>
              <a:t>seniors</a:t>
            </a:r>
            <a:r>
              <a:rPr lang="nl-BE" dirty="0"/>
              <a:t> </a:t>
            </a:r>
            <a:r>
              <a:rPr lang="nl-BE" dirty="0" smtClean="0"/>
              <a:t>&amp;</a:t>
            </a:r>
            <a:r>
              <a:rPr lang="nl-BE" dirty="0"/>
              <a:t> </a:t>
            </a:r>
            <a:r>
              <a:rPr lang="nl-BE" dirty="0" smtClean="0"/>
              <a:t>multifunctioneel</a:t>
            </a:r>
          </a:p>
          <a:p>
            <a:r>
              <a:rPr lang="nl-BE" dirty="0" smtClean="0"/>
              <a:t>2</a:t>
            </a:r>
            <a:r>
              <a:rPr lang="nl-BE" dirty="0"/>
              <a:t>.</a:t>
            </a:r>
            <a:r>
              <a:rPr lang="nl-BE" dirty="0" smtClean="0"/>
              <a:t> De </a:t>
            </a:r>
            <a:r>
              <a:rPr lang="nl-BE" b="1" dirty="0" smtClean="0"/>
              <a:t>scrum master </a:t>
            </a:r>
            <a:r>
              <a:rPr lang="nl-BE" dirty="0" smtClean="0"/>
              <a:t>of procesbegeleider</a:t>
            </a:r>
          </a:p>
          <a:p>
            <a:pPr lvl="1"/>
            <a:r>
              <a:rPr lang="nl-BE" dirty="0" smtClean="0"/>
              <a:t>begeleidt en ondersteunt de teamleden bij hun werk</a:t>
            </a:r>
          </a:p>
          <a:p>
            <a:pPr lvl="1"/>
            <a:r>
              <a:rPr lang="nl-BE" dirty="0"/>
              <a:t>p</a:t>
            </a:r>
            <a:r>
              <a:rPr lang="nl-BE" dirty="0" smtClean="0"/>
              <a:t>akt </a:t>
            </a:r>
            <a:r>
              <a:rPr lang="nl-BE" dirty="0" err="1" smtClean="0"/>
              <a:t>impediments</a:t>
            </a:r>
            <a:r>
              <a:rPr lang="nl-BE" dirty="0" smtClean="0"/>
              <a:t> of problemen aan</a:t>
            </a:r>
          </a:p>
          <a:p>
            <a:r>
              <a:rPr lang="nl-BE" dirty="0" smtClean="0"/>
              <a:t>3. De </a:t>
            </a:r>
            <a:r>
              <a:rPr lang="nl-BE" b="1" dirty="0" smtClean="0"/>
              <a:t>product </a:t>
            </a:r>
            <a:r>
              <a:rPr lang="nl-BE" b="1" dirty="0" err="1" smtClean="0"/>
              <a:t>owner</a:t>
            </a:r>
            <a:r>
              <a:rPr lang="nl-BE" b="1" dirty="0" smtClean="0"/>
              <a:t> </a:t>
            </a:r>
            <a:endParaRPr lang="nl-BE" dirty="0" smtClean="0"/>
          </a:p>
          <a:p>
            <a:pPr lvl="1"/>
            <a:r>
              <a:rPr lang="nl-BE" dirty="0"/>
              <a:t>r</a:t>
            </a:r>
            <a:r>
              <a:rPr lang="nl-BE" dirty="0" smtClean="0"/>
              <a:t>ol van de klant</a:t>
            </a:r>
          </a:p>
          <a:p>
            <a:pPr lvl="1"/>
            <a:r>
              <a:rPr lang="nl-BE" dirty="0" smtClean="0"/>
              <a:t>bewaakt de kwaliteit voor de klant</a:t>
            </a:r>
          </a:p>
          <a:p>
            <a:pPr lvl="1"/>
            <a:r>
              <a:rPr lang="nl-BE" dirty="0"/>
              <a:t>b</a:t>
            </a:r>
            <a:r>
              <a:rPr lang="nl-BE" dirty="0" smtClean="0"/>
              <a:t>ekijkt proces en resultaten vanuit standpunt van de klant</a:t>
            </a:r>
          </a:p>
          <a:p>
            <a:pPr marL="342900" lvl="1">
              <a:buClr>
                <a:schemeClr val="accent1"/>
              </a:buClr>
            </a:pPr>
            <a:r>
              <a:rPr lang="nl-BE" sz="2400" dirty="0" smtClean="0"/>
              <a:t>4. </a:t>
            </a:r>
            <a:r>
              <a:rPr lang="nl-BE" sz="2400" dirty="0"/>
              <a:t>De </a:t>
            </a:r>
            <a:r>
              <a:rPr lang="nl-BE" sz="2400" b="1" dirty="0"/>
              <a:t>technisch coach </a:t>
            </a:r>
          </a:p>
          <a:p>
            <a:pPr lvl="1"/>
            <a:r>
              <a:rPr lang="nl-BE" sz="2100" dirty="0"/>
              <a:t>t</a:t>
            </a:r>
            <a:r>
              <a:rPr lang="nl-BE" sz="2100" dirty="0" smtClean="0"/>
              <a:t>echnische bijstand</a:t>
            </a:r>
            <a:endParaRPr lang="nl-BE" sz="2400" dirty="0" smtClean="0"/>
          </a:p>
          <a:p>
            <a:pPr marL="342900" lvl="1">
              <a:buClr>
                <a:schemeClr val="accent1"/>
              </a:buClr>
            </a:pPr>
            <a:r>
              <a:rPr lang="nl-BE" sz="2400" dirty="0" smtClean="0"/>
              <a:t>5. De </a:t>
            </a:r>
            <a:r>
              <a:rPr lang="nl-BE" sz="2400" b="1" dirty="0"/>
              <a:t>scrum </a:t>
            </a:r>
            <a:r>
              <a:rPr lang="nl-BE" sz="2400" b="1" dirty="0" smtClean="0"/>
              <a:t>coach</a:t>
            </a:r>
          </a:p>
          <a:p>
            <a:pPr lvl="1"/>
            <a:r>
              <a:rPr lang="nl-BE" dirty="0"/>
              <a:t>bewaakt het proces; </a:t>
            </a:r>
            <a:r>
              <a:rPr lang="nl-BE" dirty="0" smtClean="0"/>
              <a:t>begeleidt de </a:t>
            </a:r>
            <a:r>
              <a:rPr lang="nl-BE" dirty="0"/>
              <a:t>samenwerking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3428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smtClean="0"/>
              <a:t>5.3 </a:t>
            </a:r>
            <a:r>
              <a:rPr lang="nl-BE" b="1" cap="none" dirty="0" smtClean="0"/>
              <a:t>De sprint</a:t>
            </a:r>
            <a:endParaRPr lang="nl-BE" b="1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4209"/>
            <a:ext cx="8229600" cy="3750345"/>
          </a:xfrm>
        </p:spPr>
      </p:pic>
    </p:spTree>
    <p:extLst>
      <p:ext uri="{BB962C8B-B14F-4D97-AF65-F5344CB8AC3E}">
        <p14:creationId xmlns:p14="http://schemas.microsoft.com/office/powerpoint/2010/main" val="189560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5.3 </a:t>
            </a:r>
            <a:r>
              <a:rPr lang="en-US" b="1" cap="none" dirty="0" smtClean="0">
                <a:solidFill>
                  <a:schemeClr val="accent2">
                    <a:lumMod val="75000"/>
                  </a:schemeClr>
                </a:solidFill>
              </a:rPr>
              <a:t>De sprint: </a:t>
            </a:r>
            <a:r>
              <a:rPr lang="en-US" b="1" cap="none" dirty="0" err="1" smtClean="0">
                <a:solidFill>
                  <a:schemeClr val="accent2">
                    <a:lumMod val="75000"/>
                  </a:schemeClr>
                </a:solidFill>
              </a:rPr>
              <a:t>duur</a:t>
            </a:r>
            <a:endParaRPr lang="nl-N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Cyclus van </a:t>
            </a:r>
            <a:r>
              <a:rPr lang="nl-NL" b="1" dirty="0" smtClean="0"/>
              <a:t>2</a:t>
            </a:r>
            <a:r>
              <a:rPr lang="nl-NL" dirty="0" smtClean="0"/>
              <a:t> tot </a:t>
            </a:r>
            <a:r>
              <a:rPr lang="nl-NL" b="1" dirty="0" smtClean="0"/>
              <a:t>4 weken</a:t>
            </a:r>
          </a:p>
          <a:p>
            <a:r>
              <a:rPr lang="nl-NL" dirty="0" smtClean="0"/>
              <a:t>Steeds terugkerende, geijkte  </a:t>
            </a:r>
            <a:r>
              <a:rPr lang="nl-NL" b="1" dirty="0" smtClean="0"/>
              <a:t>communicatiemomenten</a:t>
            </a:r>
            <a:r>
              <a:rPr lang="nl-NL" dirty="0" smtClean="0"/>
              <a:t> of </a:t>
            </a:r>
            <a:r>
              <a:rPr lang="nl-NL" b="1" dirty="0" smtClean="0"/>
              <a:t>meetings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De sprint planning meeting</a:t>
            </a:r>
          </a:p>
          <a:p>
            <a:pPr lvl="1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De </a:t>
            </a:r>
            <a:r>
              <a:rPr lang="nl-NL" dirty="0" err="1" smtClean="0">
                <a:solidFill>
                  <a:schemeClr val="accent2">
                    <a:lumMod val="75000"/>
                  </a:schemeClr>
                </a:solidFill>
              </a:rPr>
              <a:t>daily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accent2">
                    <a:lumMod val="75000"/>
                  </a:schemeClr>
                </a:solidFill>
              </a:rPr>
              <a:t>standup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 meetings</a:t>
            </a:r>
          </a:p>
          <a:p>
            <a:pPr lvl="1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De d</a:t>
            </a:r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emo of review meeting</a:t>
            </a:r>
          </a:p>
          <a:p>
            <a:pPr lvl="1"/>
            <a:r>
              <a:rPr lang="nl-NL" dirty="0" smtClean="0">
                <a:solidFill>
                  <a:schemeClr val="accent2">
                    <a:lumMod val="75000"/>
                  </a:schemeClr>
                </a:solidFill>
              </a:rPr>
              <a:t>De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nl-NL" dirty="0" err="1" smtClean="0">
                <a:solidFill>
                  <a:schemeClr val="accent2">
                    <a:lumMod val="75000"/>
                  </a:schemeClr>
                </a:solidFill>
              </a:rPr>
              <a:t>etrospective</a:t>
            </a:r>
            <a:endParaRPr lang="nl-NL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85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5.3 </a:t>
            </a:r>
            <a:r>
              <a:rPr lang="en-US" b="1" cap="none" dirty="0" smtClean="0">
                <a:solidFill>
                  <a:schemeClr val="accent2">
                    <a:lumMod val="75000"/>
                  </a:schemeClr>
                </a:solidFill>
              </a:rPr>
              <a:t>De sprint: de </a:t>
            </a:r>
            <a:r>
              <a:rPr lang="en-US" b="1" cap="none" dirty="0" err="1" smtClean="0">
                <a:solidFill>
                  <a:schemeClr val="accent2">
                    <a:lumMod val="75000"/>
                  </a:schemeClr>
                </a:solidFill>
              </a:rPr>
              <a:t>opstart</a:t>
            </a:r>
            <a:endParaRPr lang="nl-N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De </a:t>
            </a:r>
            <a:r>
              <a:rPr lang="nl-NL" b="1" dirty="0" smtClean="0"/>
              <a:t>product </a:t>
            </a:r>
            <a:r>
              <a:rPr lang="nl-NL" b="1" dirty="0" err="1" smtClean="0"/>
              <a:t>backlog</a:t>
            </a:r>
            <a:endParaRPr lang="nl-NL" b="1" dirty="0" smtClean="0"/>
          </a:p>
          <a:p>
            <a:pPr lvl="1"/>
            <a:r>
              <a:rPr lang="nl-NL" dirty="0" smtClean="0"/>
              <a:t>Opgesteld door </a:t>
            </a:r>
            <a:r>
              <a:rPr lang="nl-NL" b="1" dirty="0" smtClean="0"/>
              <a:t>product </a:t>
            </a:r>
            <a:r>
              <a:rPr lang="nl-NL" b="1" dirty="0" err="1" smtClean="0"/>
              <a:t>owner</a:t>
            </a:r>
            <a:r>
              <a:rPr lang="nl-NL" b="1" dirty="0" smtClean="0"/>
              <a:t> </a:t>
            </a:r>
            <a:r>
              <a:rPr lang="nl-NL" dirty="0" smtClean="0"/>
              <a:t>en </a:t>
            </a:r>
            <a:r>
              <a:rPr lang="nl-NL" b="1" dirty="0" smtClean="0"/>
              <a:t>klant</a:t>
            </a:r>
          </a:p>
          <a:p>
            <a:pPr lvl="1"/>
            <a:r>
              <a:rPr lang="nl-NL" dirty="0" smtClean="0"/>
              <a:t>Beschrijving van het verwachte werk (</a:t>
            </a:r>
            <a:r>
              <a:rPr lang="nl-NL" b="1" dirty="0" smtClean="0"/>
              <a:t>user </a:t>
            </a:r>
            <a:r>
              <a:rPr lang="nl-NL" b="1" dirty="0" err="1" smtClean="0"/>
              <a:t>stories</a:t>
            </a:r>
            <a:r>
              <a:rPr lang="nl-NL" dirty="0" smtClean="0"/>
              <a:t>)</a:t>
            </a:r>
            <a:endParaRPr lang="nl-NL" dirty="0"/>
          </a:p>
          <a:p>
            <a:pPr lvl="1"/>
            <a:r>
              <a:rPr lang="nl-NL" dirty="0" smtClean="0"/>
              <a:t>Per sprint wordt bekeken wat zal kunnen worden afgewerkt.</a:t>
            </a:r>
          </a:p>
          <a:p>
            <a:pPr marL="342900" lvl="1">
              <a:buClr>
                <a:schemeClr val="accent1"/>
              </a:buClr>
            </a:pPr>
            <a:r>
              <a:rPr lang="nl-NL" sz="2400" b="1" dirty="0"/>
              <a:t>Sprint planning </a:t>
            </a:r>
            <a:r>
              <a:rPr lang="nl-NL" sz="2400" b="1" dirty="0" smtClean="0"/>
              <a:t>meeting</a:t>
            </a:r>
          </a:p>
          <a:p>
            <a:pPr marL="617220" lvl="2">
              <a:buClr>
                <a:schemeClr val="accent2">
                  <a:lumMod val="75000"/>
                </a:schemeClr>
              </a:buClr>
            </a:pPr>
            <a:r>
              <a:rPr lang="nl-NL" sz="2000" dirty="0"/>
              <a:t>Presentatie van het geplande werk van de eerstvolgende sprint</a:t>
            </a:r>
          </a:p>
          <a:p>
            <a:pPr marL="617220" lvl="2">
              <a:buClr>
                <a:schemeClr val="accent2">
                  <a:lumMod val="75000"/>
                </a:schemeClr>
              </a:buClr>
            </a:pPr>
            <a:r>
              <a:rPr lang="nl-NL" sz="2000" dirty="0"/>
              <a:t>Wordt opgedeeld in losse taken of </a:t>
            </a:r>
            <a:r>
              <a:rPr lang="nl-NL" sz="2000" b="1" dirty="0" err="1"/>
              <a:t>work</a:t>
            </a:r>
            <a:r>
              <a:rPr lang="nl-NL" sz="2000" b="1" dirty="0"/>
              <a:t> </a:t>
            </a:r>
            <a:r>
              <a:rPr lang="nl-NL" sz="2000" b="1" dirty="0" smtClean="0"/>
              <a:t>items </a:t>
            </a:r>
            <a:r>
              <a:rPr lang="nl-NL" sz="2000" dirty="0" smtClean="0"/>
              <a:t>(</a:t>
            </a:r>
            <a:r>
              <a:rPr lang="nl-NL" sz="2000" b="1" dirty="0" smtClean="0"/>
              <a:t>sprint </a:t>
            </a:r>
            <a:r>
              <a:rPr lang="nl-NL" sz="2000" b="1" dirty="0" err="1" smtClean="0"/>
              <a:t>backlog</a:t>
            </a:r>
            <a:r>
              <a:rPr lang="nl-NL" sz="2000" dirty="0" smtClean="0"/>
              <a:t>)</a:t>
            </a:r>
            <a:endParaRPr lang="nl-NL" sz="2000" dirty="0"/>
          </a:p>
          <a:p>
            <a:pPr marL="342900" lvl="1">
              <a:buClr>
                <a:schemeClr val="accent1"/>
              </a:buClr>
            </a:pPr>
            <a:r>
              <a:rPr lang="nl-NL" sz="2400" b="1" dirty="0" err="1" smtClean="0"/>
              <a:t>Work</a:t>
            </a:r>
            <a:r>
              <a:rPr lang="nl-NL" sz="2400" b="1" dirty="0" smtClean="0"/>
              <a:t> items </a:t>
            </a:r>
            <a:r>
              <a:rPr lang="nl-NL" sz="2400" dirty="0" smtClean="0"/>
              <a:t>in sprint </a:t>
            </a:r>
            <a:r>
              <a:rPr lang="nl-NL" sz="2400" dirty="0" err="1" smtClean="0"/>
              <a:t>backlog</a:t>
            </a:r>
            <a:endParaRPr lang="nl-NL" sz="2400" dirty="0" smtClean="0"/>
          </a:p>
          <a:p>
            <a:pPr marL="617220" lvl="2">
              <a:buClr>
                <a:schemeClr val="accent2">
                  <a:lumMod val="75000"/>
                </a:schemeClr>
              </a:buClr>
            </a:pPr>
            <a:r>
              <a:rPr lang="nl-NL" sz="2000" dirty="0"/>
              <a:t>Taken die los van elkaar kunnen worden afgewerkt</a:t>
            </a:r>
          </a:p>
          <a:p>
            <a:pPr marL="617220" lvl="2">
              <a:buClr>
                <a:schemeClr val="accent2">
                  <a:lumMod val="75000"/>
                </a:schemeClr>
              </a:buClr>
            </a:pPr>
            <a:r>
              <a:rPr lang="nl-NL" sz="2000" b="1" dirty="0"/>
              <a:t>Planning </a:t>
            </a:r>
            <a:r>
              <a:rPr lang="nl-NL" sz="2000" b="1" dirty="0" smtClean="0"/>
              <a:t>poker</a:t>
            </a:r>
            <a:r>
              <a:rPr lang="nl-NL" sz="2000" dirty="0" smtClean="0"/>
              <a:t>: ganse team schat in hoeveel tijd (“uren” of “story points”) nodig is om elke taak af te werken &gt; consensus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904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cap="none" dirty="0" smtClean="0">
                <a:solidFill>
                  <a:schemeClr val="accent3">
                    <a:lumMod val="75000"/>
                  </a:schemeClr>
                </a:solidFill>
              </a:rPr>
              <a:t>Planning poker</a:t>
            </a:r>
            <a:endParaRPr lang="nl-BE" b="1" cap="none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" y="1749551"/>
            <a:ext cx="5518150" cy="3587964"/>
          </a:xfrm>
        </p:spPr>
      </p:pic>
      <p:pic>
        <p:nvPicPr>
          <p:cNvPr id="7" name="Tijdelijke aanduiding voor inhoud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8400" y="1749551"/>
            <a:ext cx="2438400" cy="36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5.3 </a:t>
            </a:r>
            <a:r>
              <a:rPr lang="en-US" cap="none" dirty="0" smtClean="0">
                <a:solidFill>
                  <a:schemeClr val="accent2">
                    <a:lumMod val="75000"/>
                  </a:schemeClr>
                </a:solidFill>
              </a:rPr>
              <a:t>De sprint </a:t>
            </a:r>
            <a:r>
              <a:rPr lang="en-US" cap="none" dirty="0" err="1" smtClean="0">
                <a:solidFill>
                  <a:schemeClr val="accent2">
                    <a:lumMod val="75000"/>
                  </a:schemeClr>
                </a:solidFill>
              </a:rPr>
              <a:t>zelf</a:t>
            </a:r>
            <a:r>
              <a:rPr lang="en-US" cap="none" dirty="0" smtClean="0">
                <a:solidFill>
                  <a:schemeClr val="accent2">
                    <a:lumMod val="75000"/>
                  </a:schemeClr>
                </a:solidFill>
              </a:rPr>
              <a:t> (1)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5181600"/>
          </a:xfrm>
        </p:spPr>
        <p:txBody>
          <a:bodyPr>
            <a:normAutofit/>
          </a:bodyPr>
          <a:lstStyle/>
          <a:p>
            <a:r>
              <a:rPr lang="nl-NL" dirty="0" smtClean="0"/>
              <a:t>Het </a:t>
            </a:r>
            <a:r>
              <a:rPr lang="nl-NL" b="1" dirty="0" smtClean="0"/>
              <a:t>scrumbord</a:t>
            </a:r>
          </a:p>
          <a:p>
            <a:pPr lvl="1"/>
            <a:r>
              <a:rPr lang="nl-NL" dirty="0" smtClean="0"/>
              <a:t>3 à 4 vakken </a:t>
            </a:r>
            <a:r>
              <a:rPr lang="nl-NL" i="1" dirty="0" err="1" smtClean="0"/>
              <a:t>to</a:t>
            </a:r>
            <a:r>
              <a:rPr lang="nl-NL" i="1" dirty="0" smtClean="0"/>
              <a:t> do </a:t>
            </a:r>
            <a:r>
              <a:rPr lang="nl-NL" dirty="0" smtClean="0"/>
              <a:t>– </a:t>
            </a:r>
            <a:r>
              <a:rPr lang="nl-NL" i="1" dirty="0" smtClean="0"/>
              <a:t>busy</a:t>
            </a:r>
            <a:r>
              <a:rPr lang="nl-NL" dirty="0" smtClean="0"/>
              <a:t> – (</a:t>
            </a:r>
            <a:r>
              <a:rPr lang="nl-NL" i="1" dirty="0" smtClean="0"/>
              <a:t>test)</a:t>
            </a:r>
            <a:r>
              <a:rPr lang="nl-NL" dirty="0" smtClean="0"/>
              <a:t> – </a:t>
            </a:r>
            <a:r>
              <a:rPr lang="nl-NL" i="1" dirty="0" err="1" smtClean="0"/>
              <a:t>done</a:t>
            </a:r>
            <a:r>
              <a:rPr lang="nl-NL" i="1" dirty="0" smtClean="0"/>
              <a:t> </a:t>
            </a:r>
          </a:p>
          <a:p>
            <a:pPr lvl="1"/>
            <a:r>
              <a:rPr lang="nl-NL" dirty="0" smtClean="0"/>
              <a:t>Bij aanvang: alle taakbriefjes in </a:t>
            </a:r>
            <a:r>
              <a:rPr lang="nl-NL" dirty="0" err="1" smtClean="0"/>
              <a:t>linkervak</a:t>
            </a:r>
            <a:r>
              <a:rPr lang="nl-NL" dirty="0" smtClean="0"/>
              <a:t> op volgorde van prioriteit</a:t>
            </a:r>
          </a:p>
          <a:p>
            <a:pPr lvl="1"/>
            <a:r>
              <a:rPr lang="nl-NL" dirty="0" smtClean="0"/>
              <a:t>Op einde: alle taakbriefjes in </a:t>
            </a:r>
            <a:r>
              <a:rPr lang="nl-NL" dirty="0" err="1" smtClean="0"/>
              <a:t>rechtervak</a:t>
            </a:r>
            <a:endParaRPr lang="nl-NL" dirty="0" smtClean="0"/>
          </a:p>
          <a:p>
            <a:r>
              <a:rPr lang="nl-NL" dirty="0" smtClean="0"/>
              <a:t>De </a:t>
            </a:r>
            <a:r>
              <a:rPr lang="nl-NL" b="1" dirty="0" err="1" smtClean="0"/>
              <a:t>burn</a:t>
            </a:r>
            <a:r>
              <a:rPr lang="nl-NL" b="1" dirty="0" smtClean="0"/>
              <a:t> down </a:t>
            </a:r>
            <a:r>
              <a:rPr lang="nl-NL" b="1" dirty="0" err="1" smtClean="0"/>
              <a:t>chart</a:t>
            </a:r>
            <a:endParaRPr lang="nl-NL" b="1" dirty="0" smtClean="0"/>
          </a:p>
          <a:p>
            <a:pPr lvl="1"/>
            <a:r>
              <a:rPr lang="nl-NL" dirty="0" smtClean="0"/>
              <a:t>Grafische voorstelling van de voortgang van het werk</a:t>
            </a:r>
          </a:p>
          <a:p>
            <a:pPr lvl="1"/>
            <a:r>
              <a:rPr lang="nl-NL" dirty="0" smtClean="0"/>
              <a:t>Laat zien hoe snel het team werkuren ‘</a:t>
            </a:r>
            <a:r>
              <a:rPr lang="nl-NL" dirty="0" smtClean="0"/>
              <a:t>verbrandt’, </a:t>
            </a:r>
            <a:r>
              <a:rPr lang="nl-NL" dirty="0" smtClean="0"/>
              <a:t>hoe het werk vordert</a:t>
            </a:r>
          </a:p>
          <a:p>
            <a:r>
              <a:rPr lang="nl-NL" b="1" dirty="0" err="1" smtClean="0"/>
              <a:t>Velocity</a:t>
            </a:r>
            <a:r>
              <a:rPr lang="nl-NL" dirty="0" smtClean="0"/>
              <a:t> of snelheid</a:t>
            </a:r>
          </a:p>
          <a:p>
            <a:pPr lvl="1"/>
            <a:r>
              <a:rPr lang="nl-NL" dirty="0" smtClean="0"/>
              <a:t>Hoeveel werk een team in 1 sprint kan afwerken</a:t>
            </a:r>
          </a:p>
          <a:p>
            <a:pPr lvl="1"/>
            <a:r>
              <a:rPr lang="nl-NL" dirty="0" smtClean="0"/>
              <a:t>Belangrijk voor inschatting bij volgende planning poker </a:t>
            </a:r>
          </a:p>
          <a:p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85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5.3 </a:t>
            </a:r>
            <a:r>
              <a:rPr lang="en-US" cap="none" dirty="0">
                <a:solidFill>
                  <a:schemeClr val="accent2">
                    <a:lumMod val="75000"/>
                  </a:schemeClr>
                </a:solidFill>
              </a:rPr>
              <a:t>De sprint </a:t>
            </a:r>
            <a:r>
              <a:rPr lang="en-US" cap="none" dirty="0" err="1" smtClean="0">
                <a:solidFill>
                  <a:schemeClr val="accent2">
                    <a:lumMod val="75000"/>
                  </a:schemeClr>
                </a:solidFill>
              </a:rPr>
              <a:t>zelf</a:t>
            </a:r>
            <a:r>
              <a:rPr lang="en-US" cap="none" dirty="0" smtClean="0">
                <a:solidFill>
                  <a:schemeClr val="accent2">
                    <a:lumMod val="75000"/>
                  </a:schemeClr>
                </a:solidFill>
              </a:rPr>
              <a:t> (2)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48200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De </a:t>
            </a:r>
            <a:r>
              <a:rPr lang="nl-NL" b="1" dirty="0" err="1"/>
              <a:t>daily</a:t>
            </a:r>
            <a:r>
              <a:rPr lang="nl-NL" b="1" dirty="0"/>
              <a:t> </a:t>
            </a:r>
            <a:r>
              <a:rPr lang="nl-NL" b="1" dirty="0" err="1"/>
              <a:t>standup</a:t>
            </a:r>
            <a:r>
              <a:rPr lang="nl-NL" b="1" dirty="0"/>
              <a:t> meeting</a:t>
            </a:r>
          </a:p>
          <a:p>
            <a:pPr lvl="1"/>
            <a:r>
              <a:rPr lang="nl-NL" dirty="0"/>
              <a:t>Dagelijks, iedereen staat rechtop en iedereen komt aan het woord</a:t>
            </a:r>
          </a:p>
          <a:p>
            <a:pPr lvl="1"/>
            <a:r>
              <a:rPr lang="nl-NL" dirty="0"/>
              <a:t>15 minuten</a:t>
            </a:r>
          </a:p>
          <a:p>
            <a:pPr lvl="1"/>
            <a:r>
              <a:rPr lang="nl-NL" dirty="0"/>
              <a:t>3 vragen: Wat heb je gedaan? Wat ga je doen? Welke problemen? </a:t>
            </a:r>
          </a:p>
          <a:p>
            <a:r>
              <a:rPr lang="nl-NL" b="1" dirty="0"/>
              <a:t>Inflexibiliteit</a:t>
            </a:r>
          </a:p>
          <a:p>
            <a:pPr lvl="1"/>
            <a:r>
              <a:rPr lang="nl-NL" dirty="0"/>
              <a:t>Volledige inflexibiliteit t.a.v. het werk dat tijdens sprint afgewerkt moet worden</a:t>
            </a:r>
          </a:p>
          <a:p>
            <a:pPr lvl="1"/>
            <a:r>
              <a:rPr lang="nl-NL" dirty="0"/>
              <a:t>Voor de volgende sprint ligt alles open (aanpassingen worden meegenomen)</a:t>
            </a:r>
          </a:p>
          <a:p>
            <a:r>
              <a:rPr lang="nl-NL" b="1" dirty="0" err="1"/>
              <a:t>DoD</a:t>
            </a:r>
            <a:r>
              <a:rPr lang="nl-NL" dirty="0"/>
              <a:t> of Definition of </a:t>
            </a:r>
            <a:r>
              <a:rPr lang="nl-NL" dirty="0" err="1"/>
              <a:t>Done</a:t>
            </a:r>
            <a:endParaRPr lang="nl-NL" dirty="0"/>
          </a:p>
          <a:p>
            <a:pPr lvl="1"/>
            <a:r>
              <a:rPr lang="nl-NL" dirty="0"/>
              <a:t>Checklist die bepaalt of taak aan kwaliteitseisen voldoet (vooraf vastgelegd door het team)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910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Overzicht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Een</a:t>
            </a:r>
            <a:r>
              <a:rPr lang="en-US" dirty="0" smtClean="0"/>
              <a:t> complex </a:t>
            </a:r>
            <a:r>
              <a:rPr lang="en-US" dirty="0" err="1" smtClean="0"/>
              <a:t>proces</a:t>
            </a:r>
            <a:endParaRPr lang="en-US" dirty="0" smtClean="0"/>
          </a:p>
          <a:p>
            <a:r>
              <a:rPr lang="en-US" dirty="0" smtClean="0"/>
              <a:t>2. De </a:t>
            </a:r>
            <a:r>
              <a:rPr lang="en-US" dirty="0" err="1"/>
              <a:t>W</a:t>
            </a:r>
            <a:r>
              <a:rPr lang="en-US" dirty="0" err="1" smtClean="0"/>
              <a:t>atervalmethode</a:t>
            </a:r>
            <a:endParaRPr lang="en-US" dirty="0" smtClean="0"/>
          </a:p>
          <a:p>
            <a:r>
              <a:rPr lang="en-US" dirty="0" smtClean="0"/>
              <a:t>3. Het </a:t>
            </a:r>
            <a:r>
              <a:rPr lang="en-US" dirty="0" err="1" smtClean="0"/>
              <a:t>ontstaan</a:t>
            </a:r>
            <a:r>
              <a:rPr lang="en-US" dirty="0" smtClean="0"/>
              <a:t> van Agile</a:t>
            </a:r>
          </a:p>
          <a:p>
            <a:r>
              <a:rPr lang="en-US" dirty="0" smtClean="0"/>
              <a:t>4. Het </a:t>
            </a:r>
            <a:r>
              <a:rPr lang="en-US" dirty="0" err="1" smtClean="0"/>
              <a:t>vernieuwende</a:t>
            </a:r>
            <a:r>
              <a:rPr lang="en-US" dirty="0" smtClean="0"/>
              <a:t> van Scrum</a:t>
            </a:r>
          </a:p>
          <a:p>
            <a:r>
              <a:rPr lang="en-US" dirty="0"/>
              <a:t>5</a:t>
            </a:r>
            <a:r>
              <a:rPr lang="en-US" dirty="0" smtClean="0"/>
              <a:t>. Scrum </a:t>
            </a:r>
            <a:r>
              <a:rPr lang="en-US" dirty="0" err="1" smtClean="0"/>
              <a:t>concreet</a:t>
            </a:r>
            <a:endParaRPr lang="en-US" dirty="0" smtClean="0"/>
          </a:p>
          <a:p>
            <a:r>
              <a:rPr lang="en-US" dirty="0"/>
              <a:t>6</a:t>
            </a:r>
            <a:r>
              <a:rPr lang="en-US" dirty="0" smtClean="0"/>
              <a:t>. Best practices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483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cap="none" dirty="0" smtClean="0">
                <a:solidFill>
                  <a:schemeClr val="accent3">
                    <a:lumMod val="75000"/>
                  </a:schemeClr>
                </a:solidFill>
              </a:rPr>
              <a:t>Scrum bord</a:t>
            </a:r>
            <a:endParaRPr lang="nl-BE" b="1" cap="none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19" y="1752600"/>
            <a:ext cx="5835362" cy="437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8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cap="none" dirty="0" err="1" smtClean="0">
                <a:solidFill>
                  <a:schemeClr val="accent3">
                    <a:lumMod val="75000"/>
                  </a:schemeClr>
                </a:solidFill>
              </a:rPr>
              <a:t>Burn</a:t>
            </a:r>
            <a:r>
              <a:rPr lang="nl-BE" b="1" cap="none" dirty="0" smtClean="0">
                <a:solidFill>
                  <a:schemeClr val="accent3">
                    <a:lumMod val="75000"/>
                  </a:schemeClr>
                </a:solidFill>
              </a:rPr>
              <a:t> down </a:t>
            </a:r>
            <a:r>
              <a:rPr lang="nl-BE" b="1" cap="none" dirty="0" err="1" smtClean="0">
                <a:solidFill>
                  <a:schemeClr val="accent3">
                    <a:lumMod val="75000"/>
                  </a:schemeClr>
                </a:solidFill>
              </a:rPr>
              <a:t>chart</a:t>
            </a:r>
            <a:endParaRPr lang="nl-BE" b="1" cap="none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49" y="1752600"/>
            <a:ext cx="6476902" cy="43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54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cap="none" dirty="0" smtClean="0">
                <a:solidFill>
                  <a:schemeClr val="accent3">
                    <a:lumMod val="75000"/>
                  </a:schemeClr>
                </a:solidFill>
              </a:rPr>
              <a:t>Daily </a:t>
            </a:r>
            <a:r>
              <a:rPr lang="nl-BE" b="1" cap="none" dirty="0" err="1" smtClean="0">
                <a:solidFill>
                  <a:schemeClr val="accent3">
                    <a:lumMod val="75000"/>
                  </a:schemeClr>
                </a:solidFill>
              </a:rPr>
              <a:t>standup</a:t>
            </a:r>
            <a:endParaRPr lang="nl-BE" b="1" cap="none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83" y="1732722"/>
            <a:ext cx="6136217" cy="4602163"/>
          </a:xfrm>
          <a:prstGeom prst="rect">
            <a:avLst/>
          </a:prstGeom>
        </p:spPr>
      </p:pic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457200" y="1752600"/>
            <a:ext cx="7239000" cy="4373563"/>
          </a:xfrm>
        </p:spPr>
        <p:txBody>
          <a:bodyPr/>
          <a:lstStyle/>
          <a:p>
            <a:pPr marL="11430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27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cap="none" dirty="0" err="1" smtClean="0">
                <a:solidFill>
                  <a:schemeClr val="accent3">
                    <a:lumMod val="75000"/>
                  </a:schemeClr>
                </a:solidFill>
              </a:rPr>
              <a:t>DoD</a:t>
            </a:r>
            <a:r>
              <a:rPr lang="nl-BE" b="1" cap="none" dirty="0" smtClean="0">
                <a:solidFill>
                  <a:schemeClr val="accent3">
                    <a:lumMod val="75000"/>
                  </a:schemeClr>
                </a:solidFill>
              </a:rPr>
              <a:t> of Definition of </a:t>
            </a:r>
            <a:r>
              <a:rPr lang="nl-BE" b="1" cap="none" dirty="0" err="1">
                <a:solidFill>
                  <a:schemeClr val="accent3">
                    <a:lumMod val="75000"/>
                  </a:schemeClr>
                </a:solidFill>
              </a:rPr>
              <a:t>D</a:t>
            </a:r>
            <a:r>
              <a:rPr lang="nl-BE" b="1" cap="none" dirty="0" err="1" smtClean="0">
                <a:solidFill>
                  <a:schemeClr val="accent3">
                    <a:lumMod val="75000"/>
                  </a:schemeClr>
                </a:solidFill>
              </a:rPr>
              <a:t>one</a:t>
            </a:r>
            <a:endParaRPr lang="nl-BE" b="1" cap="none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098" name="Picture 2" descr="http://www.scrumexpert.com/wp-content/uploads/polleniz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926" y="2514600"/>
            <a:ext cx="4029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1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5.4 </a:t>
            </a:r>
            <a:r>
              <a:rPr lang="en-US" b="1" cap="none" dirty="0" smtClean="0">
                <a:solidFill>
                  <a:schemeClr val="accent2">
                    <a:lumMod val="75000"/>
                  </a:schemeClr>
                </a:solidFill>
              </a:rPr>
              <a:t>De sprint: de </a:t>
            </a:r>
            <a:r>
              <a:rPr lang="en-US" b="1" cap="none" dirty="0" err="1" smtClean="0">
                <a:solidFill>
                  <a:schemeClr val="accent2">
                    <a:lumMod val="75000"/>
                  </a:schemeClr>
                </a:solidFill>
              </a:rPr>
              <a:t>afronding</a:t>
            </a:r>
            <a:endParaRPr lang="nl-N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De </a:t>
            </a:r>
            <a:r>
              <a:rPr lang="nl-NL" b="1" dirty="0" smtClean="0"/>
              <a:t>demo</a:t>
            </a:r>
            <a:r>
              <a:rPr lang="nl-NL" dirty="0" smtClean="0"/>
              <a:t> of </a:t>
            </a:r>
            <a:r>
              <a:rPr lang="nl-NL" b="1" dirty="0" smtClean="0"/>
              <a:t>review</a:t>
            </a:r>
            <a:r>
              <a:rPr lang="nl-NL" dirty="0" smtClean="0"/>
              <a:t> meeting</a:t>
            </a:r>
          </a:p>
          <a:p>
            <a:pPr lvl="1"/>
            <a:r>
              <a:rPr lang="nl-NL" dirty="0" smtClean="0"/>
              <a:t>Meeting met de klant</a:t>
            </a:r>
          </a:p>
          <a:p>
            <a:pPr lvl="1"/>
            <a:r>
              <a:rPr lang="nl-NL" dirty="0" smtClean="0"/>
              <a:t>Live demonstratie van het afgewerkte stuk werkende software</a:t>
            </a:r>
          </a:p>
          <a:p>
            <a:pPr lvl="1"/>
            <a:r>
              <a:rPr lang="nl-NL" dirty="0" smtClean="0"/>
              <a:t>Feedback van de klant</a:t>
            </a:r>
          </a:p>
          <a:p>
            <a:pPr lvl="1"/>
            <a:r>
              <a:rPr lang="en-US" dirty="0" err="1" smtClean="0"/>
              <a:t>Klant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aanpassingen</a:t>
            </a:r>
            <a:r>
              <a:rPr lang="en-US" dirty="0" smtClean="0"/>
              <a:t> </a:t>
            </a:r>
            <a:r>
              <a:rPr lang="en-US" dirty="0" err="1" smtClean="0"/>
              <a:t>vragen</a:t>
            </a:r>
            <a:endParaRPr lang="nl-NL" dirty="0" smtClean="0"/>
          </a:p>
          <a:p>
            <a:pPr lvl="1"/>
            <a:endParaRPr lang="nl-NL" dirty="0" smtClean="0"/>
          </a:p>
          <a:p>
            <a:r>
              <a:rPr lang="nl-NL" dirty="0" smtClean="0"/>
              <a:t>De </a:t>
            </a:r>
            <a:r>
              <a:rPr lang="nl-NL" b="1" dirty="0" err="1" smtClean="0"/>
              <a:t>retrospective</a:t>
            </a:r>
            <a:r>
              <a:rPr lang="nl-NL" b="1" dirty="0" smtClean="0"/>
              <a:t> </a:t>
            </a:r>
            <a:r>
              <a:rPr lang="nl-NL" dirty="0" smtClean="0"/>
              <a:t>meeting</a:t>
            </a:r>
          </a:p>
          <a:p>
            <a:pPr lvl="1"/>
            <a:r>
              <a:rPr lang="nl-NL" dirty="0" smtClean="0"/>
              <a:t>Teamleden zitten samen (“gesloten” groep)</a:t>
            </a:r>
          </a:p>
          <a:p>
            <a:pPr lvl="1"/>
            <a:r>
              <a:rPr lang="nl-NL" dirty="0" smtClean="0"/>
              <a:t>Terugblik en evaluatie van de voorbije sprint</a:t>
            </a:r>
          </a:p>
          <a:p>
            <a:pPr lvl="1"/>
            <a:r>
              <a:rPr lang="en-US" dirty="0" err="1" smtClean="0"/>
              <a:t>Positieve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constructieve</a:t>
            </a:r>
            <a:r>
              <a:rPr lang="en-US" dirty="0" smtClean="0"/>
              <a:t> feedback</a:t>
            </a:r>
            <a:endParaRPr lang="nl-NL" dirty="0" smtClean="0"/>
          </a:p>
          <a:p>
            <a:pPr lvl="1"/>
            <a:r>
              <a:rPr lang="nl-NL" dirty="0" smtClean="0"/>
              <a:t>Voortdurende verbetering</a:t>
            </a:r>
          </a:p>
          <a:p>
            <a:pPr lvl="1"/>
            <a:endParaRPr lang="nl-NL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334000"/>
            <a:ext cx="3048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98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err="1" smtClean="0">
                <a:solidFill>
                  <a:schemeClr val="accent3">
                    <a:lumMod val="75000"/>
                  </a:schemeClr>
                </a:solidFill>
              </a:rPr>
              <a:t>Terugblikken</a:t>
            </a:r>
            <a:r>
              <a:rPr lang="en-US" b="1" cap="none" dirty="0" smtClean="0">
                <a:solidFill>
                  <a:schemeClr val="accent3">
                    <a:lumMod val="75000"/>
                  </a:schemeClr>
                </a:solidFill>
              </a:rPr>
              <a:t> om </a:t>
            </a:r>
            <a:r>
              <a:rPr lang="en-US" b="1" cap="none" dirty="0" err="1" smtClean="0">
                <a:solidFill>
                  <a:schemeClr val="accent3">
                    <a:lumMod val="75000"/>
                  </a:schemeClr>
                </a:solidFill>
              </a:rPr>
              <a:t>vooruit</a:t>
            </a:r>
            <a:r>
              <a:rPr lang="en-US" b="1" cap="none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b="1" cap="none" dirty="0" err="1" smtClean="0">
                <a:solidFill>
                  <a:schemeClr val="accent3">
                    <a:lumMod val="75000"/>
                  </a:schemeClr>
                </a:solidFill>
              </a:rPr>
              <a:t>te</a:t>
            </a:r>
            <a:r>
              <a:rPr lang="en-US" b="1" cap="none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b="1" cap="none" dirty="0" err="1" smtClean="0">
                <a:solidFill>
                  <a:schemeClr val="accent3">
                    <a:lumMod val="75000"/>
                  </a:schemeClr>
                </a:solidFill>
              </a:rPr>
              <a:t>gaan</a:t>
            </a:r>
            <a:r>
              <a:rPr lang="en-US" b="1" cap="none" dirty="0" smtClean="0">
                <a:solidFill>
                  <a:schemeClr val="accent3">
                    <a:lumMod val="75000"/>
                  </a:schemeClr>
                </a:solidFill>
              </a:rPr>
              <a:t> …</a:t>
            </a:r>
            <a:endParaRPr lang="nl-NL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7189216" cy="302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97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6</a:t>
            </a:r>
            <a:r>
              <a:rPr lang="en-US" b="1" dirty="0"/>
              <a:t>. </a:t>
            </a:r>
            <a:r>
              <a:rPr lang="en-US" b="1" cap="none" dirty="0" smtClean="0"/>
              <a:t>Best practices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dirty="0"/>
              <a:t> Pair programming </a:t>
            </a:r>
            <a:endParaRPr lang="nl-NL" dirty="0"/>
          </a:p>
          <a:p>
            <a:r>
              <a:rPr lang="en-US" dirty="0" smtClean="0"/>
              <a:t>2. </a:t>
            </a:r>
            <a:r>
              <a:rPr lang="en-US" dirty="0"/>
              <a:t>Test driven development </a:t>
            </a:r>
            <a:endParaRPr lang="nl-NL" dirty="0"/>
          </a:p>
          <a:p>
            <a:r>
              <a:rPr lang="en-US" dirty="0" smtClean="0"/>
              <a:t>3. </a:t>
            </a:r>
            <a:r>
              <a:rPr lang="en-US" dirty="0"/>
              <a:t>Refactoring </a:t>
            </a:r>
            <a:endParaRPr lang="nl-NL" dirty="0"/>
          </a:p>
          <a:p>
            <a:r>
              <a:rPr lang="en-US" dirty="0" smtClean="0"/>
              <a:t>4. </a:t>
            </a:r>
            <a:r>
              <a:rPr lang="en-US" dirty="0"/>
              <a:t>Collective </a:t>
            </a:r>
            <a:endParaRPr lang="en-US" dirty="0" smtClean="0"/>
          </a:p>
          <a:p>
            <a:pPr marL="685800" indent="0">
              <a:buNone/>
            </a:pPr>
            <a:r>
              <a:rPr lang="en-US" dirty="0" smtClean="0"/>
              <a:t>ownership  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9718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7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6.1 </a:t>
            </a:r>
            <a:r>
              <a:rPr lang="en-US" b="1" cap="none" dirty="0" smtClean="0"/>
              <a:t>Pair Programming 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45630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 work item met 2 </a:t>
            </a:r>
            <a:r>
              <a:rPr lang="en-US" sz="2400" dirty="0" err="1" smtClean="0"/>
              <a:t>ontwikkelaars</a:t>
            </a:r>
            <a:endParaRPr lang="en-US" sz="2400" dirty="0" smtClean="0"/>
          </a:p>
          <a:p>
            <a:r>
              <a:rPr lang="en-US" sz="2400" b="1" dirty="0"/>
              <a:t>D</a:t>
            </a:r>
            <a:r>
              <a:rPr lang="en-US" sz="2400" b="1" dirty="0" smtClean="0"/>
              <a:t>river</a:t>
            </a:r>
            <a:r>
              <a:rPr lang="en-US" sz="2400" dirty="0" smtClean="0"/>
              <a:t> </a:t>
            </a:r>
            <a:r>
              <a:rPr lang="en-US" sz="2400" dirty="0" err="1" smtClean="0"/>
              <a:t>voert</a:t>
            </a:r>
            <a:r>
              <a:rPr lang="en-US" sz="2400" dirty="0" smtClean="0"/>
              <a:t> code in.</a:t>
            </a:r>
          </a:p>
          <a:p>
            <a:r>
              <a:rPr lang="en-US" sz="2400" b="1" dirty="0" smtClean="0"/>
              <a:t>Navigator</a:t>
            </a:r>
            <a:r>
              <a:rPr lang="en-US" sz="2400" dirty="0" smtClean="0"/>
              <a:t> </a:t>
            </a:r>
            <a:r>
              <a:rPr lang="en-US" sz="2400" dirty="0" err="1" smtClean="0"/>
              <a:t>controleert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denkt</a:t>
            </a:r>
            <a:r>
              <a:rPr lang="en-US" sz="2400" dirty="0" smtClean="0"/>
              <a:t> </a:t>
            </a:r>
            <a:r>
              <a:rPr lang="en-US" sz="2400" dirty="0" err="1" smtClean="0"/>
              <a:t>vooruit</a:t>
            </a:r>
            <a:r>
              <a:rPr lang="en-US" sz="2400" dirty="0" smtClean="0"/>
              <a:t>.</a:t>
            </a:r>
          </a:p>
          <a:p>
            <a:r>
              <a:rPr lang="en-US" sz="2400" b="1" dirty="0" err="1" smtClean="0"/>
              <a:t>Rolwisseling</a:t>
            </a:r>
            <a:r>
              <a:rPr lang="en-US" sz="2400" b="1" dirty="0" smtClean="0"/>
              <a:t>. </a:t>
            </a:r>
            <a:endParaRPr lang="en-US" sz="2400" b="1" dirty="0" smtClean="0"/>
          </a:p>
          <a:p>
            <a:r>
              <a:rPr lang="en-US" sz="2400" dirty="0" err="1" smtClean="0"/>
              <a:t>Fouten</a:t>
            </a:r>
            <a:r>
              <a:rPr lang="en-US" sz="2400" dirty="0" smtClean="0"/>
              <a:t> </a:t>
            </a:r>
            <a:r>
              <a:rPr lang="en-US" sz="2400" dirty="0" err="1" smtClean="0"/>
              <a:t>worden</a:t>
            </a:r>
            <a:r>
              <a:rPr lang="en-US" sz="2400" dirty="0" smtClean="0"/>
              <a:t> </a:t>
            </a:r>
            <a:r>
              <a:rPr lang="en-US" sz="2400" dirty="0" err="1" smtClean="0"/>
              <a:t>snel</a:t>
            </a:r>
            <a:r>
              <a:rPr lang="en-US" sz="2400" dirty="0" smtClean="0"/>
              <a:t> </a:t>
            </a:r>
            <a:r>
              <a:rPr lang="en-US" sz="2400" dirty="0" err="1" smtClean="0"/>
              <a:t>opgemerkt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Meerder</a:t>
            </a:r>
            <a:r>
              <a:rPr lang="en-US" sz="2400" dirty="0" smtClean="0"/>
              <a:t> </a:t>
            </a:r>
            <a:r>
              <a:rPr lang="en-US" sz="2400" dirty="0" err="1" smtClean="0"/>
              <a:t>teamleden</a:t>
            </a:r>
            <a:r>
              <a:rPr lang="en-US" sz="2400" dirty="0" smtClean="0"/>
              <a:t> </a:t>
            </a:r>
            <a:r>
              <a:rPr lang="en-US" sz="2400" dirty="0" err="1" smtClean="0"/>
              <a:t>kennen</a:t>
            </a:r>
            <a:r>
              <a:rPr lang="en-US" sz="2400" dirty="0" smtClean="0"/>
              <a:t> de </a:t>
            </a:r>
            <a:r>
              <a:rPr lang="en-US" sz="2400" dirty="0" smtClean="0"/>
              <a:t>code.</a:t>
            </a:r>
            <a:endParaRPr lang="en-US" sz="2400" dirty="0" smtClean="0"/>
          </a:p>
          <a:p>
            <a:r>
              <a:rPr lang="en-US" sz="2400" dirty="0" err="1" smtClean="0"/>
              <a:t>Daling</a:t>
            </a:r>
            <a:r>
              <a:rPr lang="en-US" sz="2400" dirty="0" smtClean="0"/>
              <a:t> van het </a:t>
            </a:r>
            <a:r>
              <a:rPr lang="en-US" sz="2400" dirty="0" err="1" smtClean="0"/>
              <a:t>aantal</a:t>
            </a:r>
            <a:r>
              <a:rPr lang="en-US" sz="2400" dirty="0" smtClean="0"/>
              <a:t> </a:t>
            </a:r>
            <a:r>
              <a:rPr lang="en-US" sz="2400" dirty="0" err="1" smtClean="0"/>
              <a:t>lijnen</a:t>
            </a:r>
            <a:r>
              <a:rPr lang="en-US" sz="2400" dirty="0" smtClean="0"/>
              <a:t> </a:t>
            </a:r>
            <a:r>
              <a:rPr lang="en-US" sz="2400" dirty="0" smtClean="0"/>
              <a:t>code. </a:t>
            </a:r>
            <a:endParaRPr lang="en-US" sz="2400" dirty="0" smtClean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1"/>
            <a:ext cx="407532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6.2 </a:t>
            </a:r>
            <a:r>
              <a:rPr lang="en-US" b="1" cap="none" dirty="0" smtClean="0"/>
              <a:t>Test Driven </a:t>
            </a:r>
            <a:r>
              <a:rPr lang="en-US" b="1" cap="none" dirty="0"/>
              <a:t>D</a:t>
            </a:r>
            <a:r>
              <a:rPr lang="en-US" b="1" cap="none" dirty="0" smtClean="0"/>
              <a:t>evelopment </a:t>
            </a:r>
            <a:endParaRPr lang="nl-NL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1981200"/>
            <a:ext cx="1904762" cy="190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/>
              <a:t>Eerst</a:t>
            </a:r>
            <a:r>
              <a:rPr lang="en-US" b="1" dirty="0" smtClean="0"/>
              <a:t> de tests </a:t>
            </a:r>
            <a:r>
              <a:rPr lang="en-US" dirty="0" err="1" smtClean="0"/>
              <a:t>voor</a:t>
            </a:r>
            <a:r>
              <a:rPr lang="en-US" dirty="0" smtClean="0"/>
              <a:t> de code, pas </a:t>
            </a:r>
            <a:r>
              <a:rPr lang="en-US" dirty="0" err="1" smtClean="0"/>
              <a:t>daarna</a:t>
            </a:r>
            <a:r>
              <a:rPr lang="en-US" dirty="0" smtClean="0"/>
              <a:t> de code.</a:t>
            </a:r>
          </a:p>
          <a:p>
            <a:r>
              <a:rPr lang="en-US" b="1" dirty="0" err="1" smtClean="0"/>
              <a:t>Tijdwinst</a:t>
            </a:r>
            <a:r>
              <a:rPr lang="en-US" b="1" dirty="0" smtClean="0"/>
              <a:t>.</a:t>
            </a:r>
            <a:endParaRPr lang="en-US" b="1" dirty="0" smtClean="0"/>
          </a:p>
          <a:p>
            <a:r>
              <a:rPr lang="en-US" b="1" dirty="0" err="1" smtClean="0"/>
              <a:t>Fouten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vroeg</a:t>
            </a:r>
            <a:r>
              <a:rPr lang="en-US" dirty="0" smtClean="0"/>
              <a:t> </a:t>
            </a:r>
            <a:r>
              <a:rPr lang="en-US" dirty="0" err="1" smtClean="0"/>
              <a:t>ontdekt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rechtgezet</a:t>
            </a:r>
            <a:r>
              <a:rPr lang="en-US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20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6.3 </a:t>
            </a:r>
            <a:r>
              <a:rPr lang="en-US" b="1" cap="none" dirty="0" smtClean="0"/>
              <a:t>Refactoring</a:t>
            </a:r>
            <a:endParaRPr lang="nl-NL" b="1" cap="none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l-BE" sz="2400" i="1" dirty="0" smtClean="0"/>
              <a:t>“</a:t>
            </a:r>
            <a:r>
              <a:rPr lang="nl-BE" sz="2400" i="1" dirty="0" err="1" smtClean="0"/>
              <a:t>Improving</a:t>
            </a:r>
            <a:r>
              <a:rPr lang="nl-BE" sz="2400" i="1" dirty="0" smtClean="0"/>
              <a:t> the design of the </a:t>
            </a:r>
            <a:r>
              <a:rPr lang="nl-BE" sz="2400" i="1" dirty="0" err="1" smtClean="0"/>
              <a:t>existing</a:t>
            </a:r>
            <a:r>
              <a:rPr lang="nl-BE" sz="2400" i="1" dirty="0" smtClean="0"/>
              <a:t> code”</a:t>
            </a:r>
            <a:endParaRPr lang="nl-BE" sz="2400" i="1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719070"/>
            <a:ext cx="4038600" cy="48341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 </a:t>
            </a:r>
            <a:r>
              <a:rPr lang="en-US" sz="2400" dirty="0" err="1" smtClean="0"/>
              <a:t>broncode</a:t>
            </a:r>
            <a:r>
              <a:rPr lang="en-US" sz="2400" dirty="0" smtClean="0"/>
              <a:t> </a:t>
            </a:r>
            <a:r>
              <a:rPr lang="en-US" sz="2400" dirty="0" err="1" smtClean="0"/>
              <a:t>wordt</a:t>
            </a:r>
            <a:r>
              <a:rPr lang="en-US" sz="2400" dirty="0" smtClean="0"/>
              <a:t> </a:t>
            </a:r>
            <a:r>
              <a:rPr lang="en-US" sz="2400" dirty="0" err="1" smtClean="0"/>
              <a:t>stapsgewijs</a:t>
            </a:r>
            <a:r>
              <a:rPr lang="en-US" sz="2400" dirty="0" smtClean="0"/>
              <a:t> </a:t>
            </a:r>
            <a:r>
              <a:rPr lang="en-US" sz="2400" b="1" dirty="0" err="1" smtClean="0"/>
              <a:t>herlezen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b="1" dirty="0" err="1" smtClean="0"/>
              <a:t>herschreven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Code </a:t>
            </a:r>
            <a:r>
              <a:rPr lang="en-US" sz="2400" dirty="0" err="1" smtClean="0"/>
              <a:t>wordt</a:t>
            </a:r>
            <a:r>
              <a:rPr lang="en-US" sz="2400" dirty="0" smtClean="0"/>
              <a:t> </a:t>
            </a:r>
            <a:r>
              <a:rPr lang="en-US" sz="2400" b="1" dirty="0" err="1" smtClean="0"/>
              <a:t>vereenvoudigd</a:t>
            </a:r>
            <a:r>
              <a:rPr lang="en-US" sz="2400" b="1" dirty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wordt</a:t>
            </a:r>
            <a:r>
              <a:rPr lang="en-US" sz="2400" dirty="0" smtClean="0"/>
              <a:t> </a:t>
            </a:r>
            <a:r>
              <a:rPr lang="en-US" sz="2400" dirty="0" err="1" smtClean="0"/>
              <a:t>zo</a:t>
            </a:r>
            <a:r>
              <a:rPr lang="en-US" sz="2400" dirty="0" smtClean="0"/>
              <a:t> </a:t>
            </a:r>
          </a:p>
          <a:p>
            <a:pPr marL="344488" indent="0">
              <a:buNone/>
            </a:pPr>
            <a:r>
              <a:rPr lang="en-US" sz="2400" dirty="0" smtClean="0"/>
              <a:t>&gt; “</a:t>
            </a:r>
            <a:r>
              <a:rPr lang="en-US" sz="2400" dirty="0" err="1" smtClean="0"/>
              <a:t>propere</a:t>
            </a:r>
            <a:r>
              <a:rPr lang="en-US" sz="2400" dirty="0" smtClean="0"/>
              <a:t>” </a:t>
            </a:r>
            <a:r>
              <a:rPr lang="en-US" sz="2400" dirty="0" smtClean="0"/>
              <a:t>code; </a:t>
            </a:r>
            <a:endParaRPr lang="en-US" sz="2400" dirty="0" smtClean="0"/>
          </a:p>
          <a:p>
            <a:pPr marL="344488" indent="0">
              <a:buNone/>
            </a:pPr>
            <a:r>
              <a:rPr lang="en-US" sz="2400" dirty="0" smtClean="0"/>
              <a:t>&gt; </a:t>
            </a:r>
            <a:r>
              <a:rPr lang="en-US" sz="2400" dirty="0" err="1" smtClean="0"/>
              <a:t>beter</a:t>
            </a:r>
            <a:r>
              <a:rPr lang="en-US" sz="2400" dirty="0" smtClean="0"/>
              <a:t> </a:t>
            </a:r>
            <a:r>
              <a:rPr lang="en-US" sz="2400" dirty="0" err="1" smtClean="0"/>
              <a:t>leesbaar</a:t>
            </a:r>
            <a:r>
              <a:rPr lang="en-US" sz="2400" dirty="0" smtClean="0"/>
              <a:t>;</a:t>
            </a:r>
            <a:endParaRPr lang="en-US" sz="2400" dirty="0" smtClean="0"/>
          </a:p>
          <a:p>
            <a:pPr marL="344488" indent="0">
              <a:buNone/>
            </a:pPr>
            <a:r>
              <a:rPr lang="en-US" sz="2400" dirty="0" smtClean="0"/>
              <a:t>&gt; </a:t>
            </a:r>
            <a:r>
              <a:rPr lang="en-US" sz="2400" dirty="0" err="1" smtClean="0"/>
              <a:t>makkelijker</a:t>
            </a:r>
            <a:r>
              <a:rPr lang="en-US" sz="2400" dirty="0" smtClean="0"/>
              <a:t> </a:t>
            </a:r>
            <a:r>
              <a:rPr lang="en-US" sz="2400" dirty="0" err="1" smtClean="0"/>
              <a:t>te</a:t>
            </a:r>
            <a:r>
              <a:rPr lang="en-US" sz="2400" dirty="0" smtClean="0"/>
              <a:t> </a:t>
            </a:r>
            <a:r>
              <a:rPr lang="en-US" sz="2400" dirty="0" err="1" smtClean="0"/>
              <a:t>onderhouden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aan</a:t>
            </a:r>
            <a:r>
              <a:rPr lang="en-US" sz="2400" dirty="0" smtClean="0"/>
              <a:t> </a:t>
            </a:r>
            <a:r>
              <a:rPr lang="en-US" sz="2400" dirty="0" err="1" smtClean="0"/>
              <a:t>te</a:t>
            </a:r>
            <a:r>
              <a:rPr lang="en-US" sz="2400" dirty="0" smtClean="0"/>
              <a:t> </a:t>
            </a:r>
            <a:r>
              <a:rPr lang="en-US" sz="2400" dirty="0" err="1" smtClean="0"/>
              <a:t>passen</a:t>
            </a:r>
            <a:r>
              <a:rPr lang="en-US" sz="2400" dirty="0" smtClean="0"/>
              <a:t>.</a:t>
            </a:r>
            <a:endParaRPr lang="nl-NL" sz="24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52800"/>
            <a:ext cx="30194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b="1" cap="none" dirty="0" smtClean="0"/>
              <a:t>1. </a:t>
            </a:r>
            <a:r>
              <a:rPr lang="en-US" b="1" cap="none" dirty="0" err="1" smtClean="0"/>
              <a:t>Een</a:t>
            </a:r>
            <a:r>
              <a:rPr lang="en-US" b="1" cap="none" dirty="0" smtClean="0"/>
              <a:t> complex </a:t>
            </a:r>
            <a:r>
              <a:rPr lang="en-US" b="1" cap="none" dirty="0" err="1" smtClean="0"/>
              <a:t>proces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Het ontwikkelen van een software applicatie is een complex proces met </a:t>
            </a:r>
            <a:r>
              <a:rPr lang="nl-NL" b="1" dirty="0" smtClean="0"/>
              <a:t>meerdere betrokkenen</a:t>
            </a:r>
            <a:r>
              <a:rPr lang="nl-NL" dirty="0" smtClean="0"/>
              <a:t>:</a:t>
            </a:r>
          </a:p>
          <a:p>
            <a:pPr marL="355600" indent="0">
              <a:buNone/>
            </a:pPr>
            <a:r>
              <a:rPr lang="nl-NL" dirty="0" smtClean="0"/>
              <a:t>klanten, stakeholders, </a:t>
            </a:r>
            <a:r>
              <a:rPr lang="nl-NL" dirty="0" err="1" smtClean="0"/>
              <a:t>developers</a:t>
            </a:r>
            <a:r>
              <a:rPr lang="nl-NL" dirty="0" smtClean="0"/>
              <a:t>, …</a:t>
            </a:r>
          </a:p>
          <a:p>
            <a:pPr marL="355600" indent="0">
              <a:buNone/>
            </a:pPr>
            <a:endParaRPr lang="nl-NL" dirty="0" smtClean="0"/>
          </a:p>
          <a:p>
            <a:r>
              <a:rPr lang="nl-NL" dirty="0" smtClean="0"/>
              <a:t>Elke betrokken partij heeft zijn </a:t>
            </a:r>
            <a:r>
              <a:rPr lang="nl-NL" b="1" dirty="0" smtClean="0"/>
              <a:t>eigen invalshoek, verwachtingen, doelstellingen, … </a:t>
            </a:r>
            <a:r>
              <a:rPr lang="nl-NL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11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6.4 </a:t>
            </a:r>
            <a:r>
              <a:rPr lang="en-US" b="1" cap="none" dirty="0" smtClean="0"/>
              <a:t>Collective Ownership </a:t>
            </a:r>
            <a:endParaRPr lang="nl-NL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4191000"/>
            <a:ext cx="6885532" cy="232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381000" y="1719071"/>
            <a:ext cx="8305800" cy="4407408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Alle</a:t>
            </a:r>
            <a:r>
              <a:rPr lang="en-US" sz="2400" dirty="0" smtClean="0"/>
              <a:t> </a:t>
            </a:r>
            <a:r>
              <a:rPr lang="en-US" sz="2400" dirty="0" err="1" smtClean="0"/>
              <a:t>geschreven</a:t>
            </a:r>
            <a:r>
              <a:rPr lang="en-US" sz="2400" dirty="0" smtClean="0"/>
              <a:t> code is </a:t>
            </a:r>
            <a:r>
              <a:rPr lang="en-US" sz="2400" dirty="0" err="1" smtClean="0"/>
              <a:t>eigendom</a:t>
            </a:r>
            <a:r>
              <a:rPr lang="en-US" sz="2400" dirty="0" smtClean="0"/>
              <a:t> van het </a:t>
            </a:r>
            <a:r>
              <a:rPr lang="en-US" sz="2400" dirty="0" err="1" smtClean="0"/>
              <a:t>ganse</a:t>
            </a:r>
            <a:r>
              <a:rPr lang="en-US" sz="2400" dirty="0" smtClean="0"/>
              <a:t> team;</a:t>
            </a:r>
          </a:p>
          <a:p>
            <a:r>
              <a:rPr lang="en-US" sz="2400" dirty="0" err="1" smtClean="0"/>
              <a:t>Kan</a:t>
            </a:r>
            <a:r>
              <a:rPr lang="en-US" sz="2400" dirty="0" smtClean="0"/>
              <a:t> door </a:t>
            </a:r>
            <a:r>
              <a:rPr lang="en-US" sz="2400" dirty="0" err="1" smtClean="0"/>
              <a:t>ieder</a:t>
            </a:r>
            <a:r>
              <a:rPr lang="en-US" sz="2400" dirty="0" smtClean="0"/>
              <a:t> </a:t>
            </a:r>
            <a:r>
              <a:rPr lang="en-US" sz="2400" dirty="0" err="1" smtClean="0"/>
              <a:t>teamlid</a:t>
            </a:r>
            <a:r>
              <a:rPr lang="en-US" sz="2400" dirty="0" smtClean="0"/>
              <a:t> op elk moment </a:t>
            </a:r>
            <a:r>
              <a:rPr lang="en-US" sz="2400" dirty="0" err="1" smtClean="0"/>
              <a:t>gewijzigd</a:t>
            </a:r>
            <a:r>
              <a:rPr lang="en-US" sz="2400" dirty="0" smtClean="0"/>
              <a:t> </a:t>
            </a:r>
            <a:r>
              <a:rPr lang="en-US" sz="2400" dirty="0" err="1" smtClean="0"/>
              <a:t>worden</a:t>
            </a:r>
            <a:r>
              <a:rPr lang="en-US" sz="2400" dirty="0" smtClean="0"/>
              <a:t>;</a:t>
            </a:r>
          </a:p>
          <a:p>
            <a:r>
              <a:rPr lang="en-US" sz="2400" dirty="0" err="1" smtClean="0"/>
              <a:t>Kennisspreiding</a:t>
            </a:r>
            <a:r>
              <a:rPr lang="en-US" sz="2400" dirty="0" smtClean="0"/>
              <a:t> 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79722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Conclusies</a:t>
            </a:r>
            <a:r>
              <a:rPr lang="en-US" cap="none" dirty="0" smtClean="0"/>
              <a:t>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Agile / Scrum</a:t>
            </a:r>
          </a:p>
          <a:p>
            <a:endParaRPr lang="en-US" sz="800" dirty="0" smtClean="0"/>
          </a:p>
          <a:p>
            <a:pPr lvl="1"/>
            <a:r>
              <a:rPr lang="en-US" sz="2400" dirty="0" smtClean="0"/>
              <a:t>is </a:t>
            </a:r>
            <a:r>
              <a:rPr lang="en-US" sz="2400" dirty="0" err="1" smtClean="0"/>
              <a:t>gebaseerd</a:t>
            </a:r>
            <a:r>
              <a:rPr lang="en-US" sz="2400" dirty="0" smtClean="0"/>
              <a:t> op </a:t>
            </a:r>
          </a:p>
          <a:p>
            <a:pPr lvl="2"/>
            <a:r>
              <a:rPr lang="en-US" sz="2400" b="1" dirty="0" smtClean="0"/>
              <a:t>open </a:t>
            </a:r>
            <a:r>
              <a:rPr lang="en-US" sz="2400" dirty="0" err="1" smtClean="0"/>
              <a:t>communicatie</a:t>
            </a:r>
            <a:r>
              <a:rPr lang="en-US" sz="2400" dirty="0" smtClean="0"/>
              <a:t>, </a:t>
            </a:r>
          </a:p>
          <a:p>
            <a:pPr lvl="2"/>
            <a:r>
              <a:rPr lang="en-US" sz="2400" b="1" dirty="0" err="1" smtClean="0"/>
              <a:t>gedeelde</a:t>
            </a:r>
            <a:r>
              <a:rPr lang="en-US" sz="2400" dirty="0" smtClean="0"/>
              <a:t> </a:t>
            </a:r>
            <a:r>
              <a:rPr lang="en-US" sz="2400" dirty="0" err="1" smtClean="0"/>
              <a:t>verantwoordelijjkheid</a:t>
            </a:r>
            <a:r>
              <a:rPr lang="en-US" sz="2400" dirty="0" smtClean="0"/>
              <a:t> </a:t>
            </a:r>
          </a:p>
          <a:p>
            <a:pPr lvl="2"/>
            <a:r>
              <a:rPr lang="en-US" sz="2400" b="1" dirty="0" err="1" smtClean="0"/>
              <a:t>betrokkenheid</a:t>
            </a:r>
            <a:endParaRPr lang="en-US" sz="2400" b="1" dirty="0" smtClean="0"/>
          </a:p>
          <a:p>
            <a:pPr lvl="1"/>
            <a:endParaRPr lang="en-US" sz="800" dirty="0" smtClean="0"/>
          </a:p>
          <a:p>
            <a:pPr lvl="1"/>
            <a:r>
              <a:rPr lang="en-US" sz="2400" dirty="0"/>
              <a:t>i</a:t>
            </a:r>
            <a:r>
              <a:rPr lang="en-US" sz="2400" dirty="0" smtClean="0"/>
              <a:t>s erg </a:t>
            </a:r>
            <a:r>
              <a:rPr lang="en-US" sz="2400" b="1" dirty="0" err="1" smtClean="0"/>
              <a:t>flexibel</a:t>
            </a:r>
            <a:r>
              <a:rPr lang="en-US" sz="2400" dirty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biedt</a:t>
            </a:r>
            <a:r>
              <a:rPr lang="en-US" sz="2400" dirty="0" smtClean="0"/>
              <a:t> de </a:t>
            </a:r>
            <a:r>
              <a:rPr lang="en-US" sz="2400" b="1" dirty="0" err="1" smtClean="0"/>
              <a:t>vrijheid</a:t>
            </a:r>
            <a:endParaRPr lang="en-US" sz="2400" b="1" dirty="0" smtClean="0"/>
          </a:p>
          <a:p>
            <a:pPr lvl="2"/>
            <a:r>
              <a:rPr lang="en-US" sz="2400" dirty="0" err="1"/>
              <a:t>a</a:t>
            </a:r>
            <a:r>
              <a:rPr lang="en-US" sz="2400" dirty="0" err="1" smtClean="0"/>
              <a:t>an</a:t>
            </a:r>
            <a:r>
              <a:rPr lang="en-US" sz="2400" dirty="0" smtClean="0"/>
              <a:t> de </a:t>
            </a:r>
            <a:r>
              <a:rPr lang="en-US" sz="2400" b="1" dirty="0" err="1" smtClean="0"/>
              <a:t>klant</a:t>
            </a:r>
            <a:r>
              <a:rPr lang="en-US" sz="2400" dirty="0" smtClean="0"/>
              <a:t> om </a:t>
            </a:r>
            <a:r>
              <a:rPr lang="en-US" sz="2400" dirty="0" err="1" smtClean="0"/>
              <a:t>wijzigingen</a:t>
            </a:r>
            <a:r>
              <a:rPr lang="en-US" sz="2400" dirty="0" smtClean="0"/>
              <a:t> </a:t>
            </a:r>
            <a:r>
              <a:rPr lang="en-US" sz="2400" dirty="0" err="1" smtClean="0"/>
              <a:t>te</a:t>
            </a:r>
            <a:r>
              <a:rPr lang="en-US" sz="2400" dirty="0" smtClean="0"/>
              <a:t> </a:t>
            </a:r>
            <a:r>
              <a:rPr lang="en-US" sz="2400" dirty="0" err="1" smtClean="0"/>
              <a:t>vragen</a:t>
            </a:r>
            <a:endParaRPr lang="en-US" sz="2400" dirty="0" smtClean="0"/>
          </a:p>
          <a:p>
            <a:pPr lvl="2"/>
            <a:r>
              <a:rPr lang="en-US" sz="2400" dirty="0" err="1"/>
              <a:t>a</a:t>
            </a:r>
            <a:r>
              <a:rPr lang="en-US" sz="2400" dirty="0" err="1" smtClean="0"/>
              <a:t>an</a:t>
            </a:r>
            <a:r>
              <a:rPr lang="en-US" sz="2400" dirty="0" smtClean="0"/>
              <a:t> het </a:t>
            </a:r>
            <a:r>
              <a:rPr lang="en-US" sz="2400" b="1" dirty="0" smtClean="0"/>
              <a:t>team</a:t>
            </a:r>
            <a:r>
              <a:rPr lang="en-US" sz="2400" dirty="0" smtClean="0"/>
              <a:t> om </a:t>
            </a:r>
            <a:r>
              <a:rPr lang="en-US" sz="2400" dirty="0" err="1" smtClean="0"/>
              <a:t>hun</a:t>
            </a:r>
            <a:r>
              <a:rPr lang="en-US" sz="2400" dirty="0" smtClean="0"/>
              <a:t> </a:t>
            </a:r>
            <a:r>
              <a:rPr lang="en-US" sz="2400" dirty="0" err="1" smtClean="0"/>
              <a:t>eigen</a:t>
            </a:r>
            <a:r>
              <a:rPr lang="en-US" sz="2400" dirty="0" smtClean="0"/>
              <a:t> regels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afspraken</a:t>
            </a:r>
            <a:r>
              <a:rPr lang="en-US" sz="2400" dirty="0" smtClean="0"/>
              <a:t> vast </a:t>
            </a:r>
            <a:r>
              <a:rPr lang="en-US" sz="2400" dirty="0" err="1" smtClean="0"/>
              <a:t>te</a:t>
            </a:r>
            <a:r>
              <a:rPr lang="en-US" sz="2400" dirty="0" smtClean="0"/>
              <a:t> </a:t>
            </a:r>
            <a:r>
              <a:rPr lang="en-US" sz="2400" dirty="0" err="1" smtClean="0"/>
              <a:t>leggen</a:t>
            </a:r>
            <a:r>
              <a:rPr lang="en-US" sz="2400" dirty="0" smtClean="0"/>
              <a:t> (</a:t>
            </a:r>
            <a:r>
              <a:rPr lang="en-US" sz="2400" dirty="0" err="1" smtClean="0"/>
              <a:t>bv</a:t>
            </a:r>
            <a:r>
              <a:rPr lang="en-US" sz="2400" dirty="0" smtClean="0"/>
              <a:t>. DoD)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902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cap="none" dirty="0" smtClean="0">
                <a:solidFill>
                  <a:schemeClr val="accent3">
                    <a:lumMod val="75000"/>
                  </a:schemeClr>
                </a:solidFill>
              </a:rPr>
              <a:t>Waar liep het fout?</a:t>
            </a:r>
            <a:endParaRPr lang="nl-BE" b="1" cap="none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916" y="1752600"/>
            <a:ext cx="7078168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2</a:t>
            </a:r>
            <a:r>
              <a:rPr lang="en-US" b="1" dirty="0"/>
              <a:t>. </a:t>
            </a:r>
            <a:r>
              <a:rPr lang="en-US" b="1" cap="none" dirty="0" smtClean="0"/>
              <a:t>De </a:t>
            </a:r>
            <a:r>
              <a:rPr lang="en-US" b="1" cap="none" dirty="0" err="1" smtClean="0"/>
              <a:t>Watervalmethode</a:t>
            </a:r>
            <a:r>
              <a:rPr lang="en-US" b="1" cap="none" dirty="0" smtClean="0"/>
              <a:t> (1)</a:t>
            </a:r>
            <a:r>
              <a:rPr lang="en-US" dirty="0"/>
              <a:t/>
            </a:r>
            <a:br>
              <a:rPr lang="en-US" dirty="0"/>
            </a:b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828800"/>
            <a:ext cx="3962401" cy="2514600"/>
          </a:xfrm>
        </p:spPr>
      </p:pic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4419600" y="1719071"/>
            <a:ext cx="4343400" cy="4407408"/>
          </a:xfrm>
        </p:spPr>
        <p:txBody>
          <a:bodyPr>
            <a:normAutofit/>
          </a:bodyPr>
          <a:lstStyle/>
          <a:p>
            <a:r>
              <a:rPr lang="nl-BE" sz="2400" dirty="0" smtClean="0"/>
              <a:t>De </a:t>
            </a:r>
            <a:r>
              <a:rPr lang="nl-BE" sz="2400" b="1" dirty="0" smtClean="0"/>
              <a:t>klassieke</a:t>
            </a:r>
            <a:r>
              <a:rPr lang="nl-BE" sz="2400" dirty="0" smtClean="0"/>
              <a:t> samenwerkingsmethode</a:t>
            </a:r>
          </a:p>
          <a:p>
            <a:r>
              <a:rPr lang="nl-BE" sz="2400" b="1" dirty="0" smtClean="0"/>
              <a:t>Gestructureerde </a:t>
            </a:r>
            <a:r>
              <a:rPr lang="nl-BE" sz="2400" dirty="0" smtClean="0"/>
              <a:t>en</a:t>
            </a:r>
            <a:r>
              <a:rPr lang="nl-BE" sz="2400" b="1" dirty="0" smtClean="0"/>
              <a:t> planmatige </a:t>
            </a:r>
            <a:r>
              <a:rPr lang="nl-BE" sz="2400" dirty="0" smtClean="0"/>
              <a:t>aanpak</a:t>
            </a:r>
          </a:p>
          <a:p>
            <a:r>
              <a:rPr lang="nl-BE" sz="2400" dirty="0" smtClean="0"/>
              <a:t>Duidelijk afgebakende </a:t>
            </a:r>
            <a:r>
              <a:rPr lang="nl-BE" sz="2400" b="1" dirty="0" smtClean="0"/>
              <a:t>fasen</a:t>
            </a:r>
          </a:p>
          <a:p>
            <a:r>
              <a:rPr lang="nl-BE" sz="2400" b="1" dirty="0" smtClean="0"/>
              <a:t>Chronologisch</a:t>
            </a:r>
            <a:endParaRPr lang="nl-BE" sz="2400" dirty="0" smtClean="0"/>
          </a:p>
          <a:p>
            <a:r>
              <a:rPr lang="nl-BE" sz="2400" dirty="0" smtClean="0"/>
              <a:t>Elke fase is in handen van een </a:t>
            </a:r>
            <a:r>
              <a:rPr lang="nl-BE" sz="2400" b="1" dirty="0" smtClean="0"/>
              <a:t>team</a:t>
            </a:r>
            <a:r>
              <a:rPr lang="nl-BE" sz="2400" dirty="0" smtClean="0"/>
              <a:t> </a:t>
            </a:r>
            <a:r>
              <a:rPr lang="nl-BE" sz="2400" b="1" dirty="0" smtClean="0"/>
              <a:t>specialisten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345668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smtClean="0"/>
              <a:t>2. </a:t>
            </a:r>
            <a:r>
              <a:rPr lang="nl-BE" b="1" cap="none" dirty="0" smtClean="0"/>
              <a:t>De Watervalmethode (2)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nl-BE" dirty="0" smtClean="0">
                <a:solidFill>
                  <a:schemeClr val="accent3">
                    <a:lumMod val="50000"/>
                  </a:schemeClr>
                </a:solidFill>
              </a:rPr>
              <a:t>Voordelen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nl-BE" sz="2000" b="1" dirty="0" smtClean="0"/>
              <a:t>Bekende</a:t>
            </a:r>
            <a:r>
              <a:rPr lang="nl-BE" sz="2000" dirty="0" smtClean="0"/>
              <a:t> methode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nl-BE" sz="2000" dirty="0" smtClean="0"/>
              <a:t>De eisen en doelstellingen, en elke fase van het project worden vooraf uitgebreid </a:t>
            </a:r>
            <a:r>
              <a:rPr lang="nl-BE" sz="2000" b="1" dirty="0" smtClean="0"/>
              <a:t>geanalyseerd</a:t>
            </a:r>
            <a:r>
              <a:rPr lang="nl-BE" sz="2000" dirty="0" smtClean="0"/>
              <a:t> en </a:t>
            </a:r>
            <a:r>
              <a:rPr lang="nl-BE" sz="2000" b="1" dirty="0" smtClean="0"/>
              <a:t>gedocumenteerd</a:t>
            </a:r>
            <a:endParaRPr lang="nl-BE" sz="20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nl-BE" sz="2000" b="1" dirty="0" smtClean="0"/>
              <a:t>Duidelijkheid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nl-BE" sz="2000" dirty="0" smtClean="0"/>
              <a:t>Vooraf bepaalde </a:t>
            </a:r>
            <a:r>
              <a:rPr lang="nl-BE" sz="2000" b="1" dirty="0" smtClean="0"/>
              <a:t>mijlpalen</a:t>
            </a:r>
            <a:r>
              <a:rPr lang="nl-BE" sz="2000" dirty="0" smtClean="0"/>
              <a:t> of deadlines die de evolutie van het werk aantonen </a:t>
            </a:r>
          </a:p>
          <a:p>
            <a:pPr marL="114300" indent="0">
              <a:buNone/>
            </a:pPr>
            <a:endParaRPr lang="nl-BE" sz="2000" dirty="0" smtClean="0"/>
          </a:p>
          <a:p>
            <a:pPr>
              <a:buFont typeface="Wingdings" panose="05000000000000000000" pitchFamily="2" charset="2"/>
              <a:buChar char="v"/>
            </a:pP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719070"/>
            <a:ext cx="4038600" cy="491033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nl-BE" dirty="0" smtClean="0">
                <a:solidFill>
                  <a:schemeClr val="accent2">
                    <a:lumMod val="50000"/>
                  </a:schemeClr>
                </a:solidFill>
              </a:rPr>
              <a:t>Nadelen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BE" sz="2000" b="1" dirty="0" smtClean="0"/>
              <a:t>Kostprijs</a:t>
            </a:r>
            <a:r>
              <a:rPr lang="nl-BE" sz="2000" dirty="0" smtClean="0"/>
              <a:t> </a:t>
            </a:r>
            <a:r>
              <a:rPr lang="nl-BE" sz="2000" dirty="0"/>
              <a:t>en </a:t>
            </a:r>
            <a:r>
              <a:rPr lang="nl-BE" sz="2000" dirty="0" smtClean="0"/>
              <a:t>nodige </a:t>
            </a:r>
            <a:r>
              <a:rPr lang="nl-BE" sz="2000" b="1" dirty="0" smtClean="0"/>
              <a:t>tijd</a:t>
            </a:r>
            <a:r>
              <a:rPr lang="nl-BE" sz="2000" dirty="0" smtClean="0"/>
              <a:t> vooraf correct inschatten </a:t>
            </a:r>
            <a:r>
              <a:rPr lang="nl-BE" sz="2000" dirty="0"/>
              <a:t>is </a:t>
            </a:r>
            <a:r>
              <a:rPr lang="nl-BE" sz="2000" dirty="0" smtClean="0"/>
              <a:t>onmogelijk.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BE" sz="2000" dirty="0" smtClean="0"/>
              <a:t>De verschillende teams werken </a:t>
            </a:r>
            <a:r>
              <a:rPr lang="nl-BE" sz="2000" b="1" dirty="0" smtClean="0"/>
              <a:t>los van elkaar</a:t>
            </a:r>
            <a:r>
              <a:rPr lang="nl-BE" sz="2000" dirty="0" smtClean="0"/>
              <a:t>; gebrek aan communicatie + moeten op elkaar wachten.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BE" sz="2000" b="1" dirty="0" smtClean="0"/>
              <a:t>Fouten</a:t>
            </a:r>
            <a:r>
              <a:rPr lang="nl-BE" sz="2000" dirty="0" smtClean="0"/>
              <a:t> zijn moeilijk recht te zetten.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BE" sz="2000" dirty="0" smtClean="0"/>
              <a:t>Weinig ruimte voor </a:t>
            </a:r>
            <a:r>
              <a:rPr lang="nl-BE" sz="2000" b="1" dirty="0" smtClean="0"/>
              <a:t>flexibiliteit</a:t>
            </a:r>
            <a:r>
              <a:rPr lang="nl-BE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BE" sz="2000" dirty="0" smtClean="0"/>
              <a:t>Te veel </a:t>
            </a:r>
            <a:r>
              <a:rPr lang="nl-BE" sz="2000" b="1" dirty="0" smtClean="0"/>
              <a:t>documentatie </a:t>
            </a:r>
          </a:p>
          <a:p>
            <a:pPr>
              <a:buFont typeface="Courier New" panose="02070309020205020404" pitchFamily="49" charset="0"/>
              <a:buChar char="o"/>
            </a:pP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428982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08372"/>
            <a:ext cx="8686800" cy="1039427"/>
          </a:xfrm>
        </p:spPr>
        <p:txBody>
          <a:bodyPr>
            <a:noAutofit/>
          </a:bodyPr>
          <a:lstStyle/>
          <a:p>
            <a:r>
              <a:rPr lang="nl-BE" b="1" cap="none" dirty="0">
                <a:solidFill>
                  <a:schemeClr val="accent3">
                    <a:lumMod val="75000"/>
                  </a:schemeClr>
                </a:solidFill>
              </a:rPr>
              <a:t>Ondanks goede bedoelingen en geleverde </a:t>
            </a:r>
            <a:r>
              <a:rPr lang="nl-BE" b="1" cap="none" dirty="0" smtClean="0">
                <a:solidFill>
                  <a:schemeClr val="accent3">
                    <a:lumMod val="75000"/>
                  </a:schemeClr>
                </a:solidFill>
              </a:rPr>
              <a:t>inspanningen …</a:t>
            </a:r>
            <a:endParaRPr lang="nl-BE" b="1" cap="non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114300" indent="0">
              <a:buNone/>
            </a:pPr>
            <a:endParaRPr lang="nl-B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59817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0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3</a:t>
            </a:r>
            <a:r>
              <a:rPr lang="en-US" b="1" dirty="0"/>
              <a:t>. </a:t>
            </a:r>
            <a:r>
              <a:rPr lang="en-US" b="1" cap="none" dirty="0" smtClean="0"/>
              <a:t>Het </a:t>
            </a:r>
            <a:r>
              <a:rPr lang="en-US" b="1" cap="none" dirty="0" err="1" smtClean="0"/>
              <a:t>ontstaan</a:t>
            </a:r>
            <a:r>
              <a:rPr lang="en-US" b="1" cap="none" dirty="0" smtClean="0"/>
              <a:t> van Agile</a:t>
            </a:r>
            <a:r>
              <a:rPr lang="en-US" dirty="0"/>
              <a:t/>
            </a:r>
            <a:br>
              <a:rPr lang="en-US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de </a:t>
            </a:r>
            <a:r>
              <a:rPr lang="en-US" b="1" dirty="0" err="1" smtClean="0"/>
              <a:t>jaren</a:t>
            </a:r>
            <a:r>
              <a:rPr lang="en-US" b="1" dirty="0" smtClean="0"/>
              <a:t> ‘90 </a:t>
            </a:r>
            <a:r>
              <a:rPr lang="en-US" dirty="0" err="1" smtClean="0"/>
              <a:t>behoefte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nieuwe</a:t>
            </a:r>
            <a:r>
              <a:rPr lang="en-US" dirty="0" smtClean="0"/>
              <a:t>, </a:t>
            </a:r>
            <a:r>
              <a:rPr lang="en-US" dirty="0" err="1" smtClean="0"/>
              <a:t>aangepaste</a:t>
            </a:r>
            <a:r>
              <a:rPr lang="en-US" dirty="0" smtClean="0"/>
              <a:t> “lightweight methods”</a:t>
            </a:r>
          </a:p>
          <a:p>
            <a:r>
              <a:rPr lang="en-US" dirty="0" err="1" smtClean="0"/>
              <a:t>Informele</a:t>
            </a:r>
            <a:r>
              <a:rPr lang="en-US" dirty="0" smtClean="0"/>
              <a:t> </a:t>
            </a:r>
            <a:r>
              <a:rPr lang="en-US" dirty="0" err="1" smtClean="0"/>
              <a:t>bijeenkomst</a:t>
            </a:r>
            <a:r>
              <a:rPr lang="en-US" dirty="0" smtClean="0"/>
              <a:t> </a:t>
            </a:r>
            <a:r>
              <a:rPr lang="en-US" dirty="0" err="1" smtClean="0"/>
              <a:t>feb</a:t>
            </a:r>
            <a:r>
              <a:rPr lang="en-US" dirty="0" smtClean="0"/>
              <a:t> 2001 &gt; </a:t>
            </a:r>
            <a:r>
              <a:rPr lang="en-US" dirty="0" err="1" smtClean="0"/>
              <a:t>nieuwe</a:t>
            </a:r>
            <a:r>
              <a:rPr lang="en-US" dirty="0" smtClean="0"/>
              <a:t> </a:t>
            </a:r>
            <a:r>
              <a:rPr lang="en-US" dirty="0" err="1" smtClean="0"/>
              <a:t>methodologie</a:t>
            </a:r>
            <a:r>
              <a:rPr lang="en-US" dirty="0" smtClean="0"/>
              <a:t> “</a:t>
            </a:r>
            <a:r>
              <a:rPr lang="en-US" b="1" dirty="0" smtClean="0"/>
              <a:t>Agile</a:t>
            </a:r>
            <a:r>
              <a:rPr lang="en-US" dirty="0" smtClean="0"/>
              <a:t>” &gt; het Agile Manifest</a:t>
            </a:r>
            <a:endParaRPr lang="en-US" sz="900" dirty="0" smtClean="0"/>
          </a:p>
          <a:p>
            <a:r>
              <a:rPr lang="en-US" dirty="0" smtClean="0"/>
              <a:t>Accent op: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Samenwerking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&amp;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communicatie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Regelmatige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releases van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werkende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software</a:t>
            </a: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Flexibiliteit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Klantenbetrokkenheid</a:t>
            </a:r>
            <a:endParaRPr lang="en-US" sz="900" dirty="0" smtClean="0"/>
          </a:p>
          <a:p>
            <a:pPr marL="342900" lvl="1">
              <a:buClr>
                <a:schemeClr val="accent1"/>
              </a:buClr>
            </a:pPr>
            <a:r>
              <a:rPr lang="nl-BE" sz="2400" b="1" dirty="0"/>
              <a:t>Scrum</a:t>
            </a:r>
            <a:r>
              <a:rPr lang="nl-BE" sz="2400" dirty="0"/>
              <a:t> is een </a:t>
            </a:r>
            <a:r>
              <a:rPr lang="nl-BE" sz="2400" b="1" dirty="0"/>
              <a:t>concrete</a:t>
            </a:r>
            <a:r>
              <a:rPr lang="nl-BE" sz="2400" dirty="0"/>
              <a:t>, </a:t>
            </a:r>
            <a:r>
              <a:rPr lang="nl-BE" sz="2400" b="1" dirty="0"/>
              <a:t>praktische toepassing </a:t>
            </a:r>
            <a:r>
              <a:rPr lang="nl-BE" sz="2400" dirty="0"/>
              <a:t>van de </a:t>
            </a:r>
            <a:r>
              <a:rPr lang="nl-BE" sz="2400" b="1" dirty="0"/>
              <a:t>Agile</a:t>
            </a:r>
            <a:r>
              <a:rPr lang="nl-BE" sz="2400" dirty="0"/>
              <a:t> </a:t>
            </a:r>
            <a:r>
              <a:rPr lang="nl-BE" sz="2400" b="1" dirty="0"/>
              <a:t>methodologie</a:t>
            </a:r>
            <a:r>
              <a:rPr lang="nl-BE" sz="2400" dirty="0"/>
              <a:t>. </a:t>
            </a:r>
            <a:endParaRPr lang="nl-BE" sz="2400" dirty="0" smtClean="0"/>
          </a:p>
          <a:p>
            <a:pPr marL="114300" lvl="1" indent="0">
              <a:buClr>
                <a:schemeClr val="accent1"/>
              </a:buClr>
              <a:buNone/>
            </a:pPr>
            <a:r>
              <a:rPr lang="nl-BE" sz="2400" dirty="0"/>
              <a:t> </a:t>
            </a:r>
            <a:r>
              <a:rPr lang="nl-BE" sz="2400" dirty="0" smtClean="0"/>
              <a:t>  Andere</a:t>
            </a:r>
            <a:r>
              <a:rPr lang="nl-BE" sz="2400" dirty="0"/>
              <a:t>: </a:t>
            </a:r>
            <a:r>
              <a:rPr lang="nl-BE" sz="2400" dirty="0" err="1"/>
              <a:t>Lean</a:t>
            </a:r>
            <a:r>
              <a:rPr lang="nl-BE" sz="2400" dirty="0"/>
              <a:t>, </a:t>
            </a:r>
            <a:r>
              <a:rPr lang="nl-BE" sz="2400" dirty="0" err="1"/>
              <a:t>Kanban</a:t>
            </a:r>
            <a:r>
              <a:rPr lang="nl-BE" sz="2400" dirty="0"/>
              <a:t>, </a:t>
            </a:r>
            <a:r>
              <a:rPr lang="nl-BE" sz="2400" dirty="0" err="1"/>
              <a:t>eXtreme</a:t>
            </a:r>
            <a:r>
              <a:rPr lang="nl-BE" sz="2400" dirty="0"/>
              <a:t> </a:t>
            </a:r>
            <a:r>
              <a:rPr lang="nl-BE" sz="2400" dirty="0" err="1"/>
              <a:t>programming</a:t>
            </a:r>
            <a:r>
              <a:rPr lang="nl-BE" sz="2400" dirty="0"/>
              <a:t>, …</a:t>
            </a:r>
          </a:p>
          <a:p>
            <a:endParaRPr lang="en-US" dirty="0" smtClean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977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solidFill>
                  <a:schemeClr val="bg2">
                    <a:lumMod val="50000"/>
                  </a:schemeClr>
                </a:solidFill>
              </a:rPr>
              <a:t>Het Agile </a:t>
            </a:r>
            <a:r>
              <a:rPr lang="en-US" b="1" cap="none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b="1" cap="none" dirty="0" smtClean="0">
                <a:solidFill>
                  <a:schemeClr val="bg2">
                    <a:lumMod val="50000"/>
                  </a:schemeClr>
                </a:solidFill>
              </a:rPr>
              <a:t>anifest</a:t>
            </a:r>
            <a:endParaRPr lang="nl-NL" b="1" cap="non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120106"/>
            <a:ext cx="69532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56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ker">
  <a:themeElements>
    <a:clrScheme name="Apotheker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ker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ker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334</TotalTime>
  <Words>1056</Words>
  <Application>Microsoft Office PowerPoint</Application>
  <PresentationFormat>Diavoorstelling (4:3)</PresentationFormat>
  <Paragraphs>198</Paragraphs>
  <Slides>31</Slides>
  <Notes>3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2" baseType="lpstr">
      <vt:lpstr>Apotheker</vt:lpstr>
      <vt:lpstr>Scrum</vt:lpstr>
      <vt:lpstr>Overzicht</vt:lpstr>
      <vt:lpstr>  1. Een complex proces  </vt:lpstr>
      <vt:lpstr>Waar liep het fout?</vt:lpstr>
      <vt:lpstr> 2. De Watervalmethode (1) </vt:lpstr>
      <vt:lpstr>2. De Watervalmethode (2)</vt:lpstr>
      <vt:lpstr>Ondanks goede bedoelingen en geleverde inspanningen …</vt:lpstr>
      <vt:lpstr> 3. Het ontstaan van Agile </vt:lpstr>
      <vt:lpstr>Het Agile Manifest</vt:lpstr>
      <vt:lpstr>4. Het vernieuwende van Scrum</vt:lpstr>
      <vt:lpstr> 5. Scrum concreet </vt:lpstr>
      <vt:lpstr>5.1 Het scrum team</vt:lpstr>
      <vt:lpstr>5.2 De teamrollen</vt:lpstr>
      <vt:lpstr>5.3 De sprint</vt:lpstr>
      <vt:lpstr>5.3 De sprint: duur</vt:lpstr>
      <vt:lpstr>5.3 De sprint: de opstart</vt:lpstr>
      <vt:lpstr>Planning poker</vt:lpstr>
      <vt:lpstr>5.3 De sprint zelf (1)</vt:lpstr>
      <vt:lpstr>5.3 De sprint zelf (2)</vt:lpstr>
      <vt:lpstr>Scrum bord</vt:lpstr>
      <vt:lpstr>Burn down chart</vt:lpstr>
      <vt:lpstr>Daily standup</vt:lpstr>
      <vt:lpstr>DoD of Definition of Done</vt:lpstr>
      <vt:lpstr>5.4 De sprint: de afronding</vt:lpstr>
      <vt:lpstr>Terugblikken om vooruit te gaan …</vt:lpstr>
      <vt:lpstr> 6. Best practices </vt:lpstr>
      <vt:lpstr> 6.1 Pair Programming  </vt:lpstr>
      <vt:lpstr>6.2 Test Driven Development </vt:lpstr>
      <vt:lpstr>6.3 Refactoring</vt:lpstr>
      <vt:lpstr>6.4 Collective Ownership </vt:lpstr>
      <vt:lpstr>Conclusies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&amp; Agile</dc:title>
  <dc:creator>Miet Olieslagers</dc:creator>
  <cp:lastModifiedBy>Miet Olieslagers</cp:lastModifiedBy>
  <cp:revision>35</cp:revision>
  <dcterms:created xsi:type="dcterms:W3CDTF">2006-08-16T00:00:00Z</dcterms:created>
  <dcterms:modified xsi:type="dcterms:W3CDTF">2015-06-08T13:12:48Z</dcterms:modified>
</cp:coreProperties>
</file>